
<file path=[Content_Types].xml><?xml version="1.0" encoding="utf-8"?>
<Types xmlns="http://schemas.openxmlformats.org/package/2006/content-types">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6" r:id="rId3"/>
  </p:sldMasterIdLst>
  <p:notesMasterIdLst>
    <p:notesMasterId r:id="rId5"/>
  </p:notesMasterIdLst>
  <p:sldIdLst>
    <p:sldId id="3165" r:id="rId4"/>
    <p:sldId id="3166" r:id="rId6"/>
    <p:sldId id="3167" r:id="rId7"/>
    <p:sldId id="3186" r:id="rId8"/>
    <p:sldId id="3221" r:id="rId9"/>
    <p:sldId id="3185" r:id="rId10"/>
    <p:sldId id="3184" r:id="rId11"/>
    <p:sldId id="3222" r:id="rId12"/>
    <p:sldId id="3224" r:id="rId13"/>
    <p:sldId id="3223" r:id="rId14"/>
    <p:sldId id="3225" r:id="rId15"/>
    <p:sldId id="3232" r:id="rId16"/>
    <p:sldId id="3192" r:id="rId17"/>
    <p:sldId id="3191" r:id="rId18"/>
    <p:sldId id="3168" r:id="rId19"/>
    <p:sldId id="3190" r:id="rId20"/>
    <p:sldId id="3189" r:id="rId21"/>
    <p:sldId id="3226" r:id="rId22"/>
    <p:sldId id="3227" r:id="rId23"/>
    <p:sldId id="3229" r:id="rId24"/>
    <p:sldId id="3188" r:id="rId25"/>
    <p:sldId id="3187" r:id="rId26"/>
    <p:sldId id="3194" r:id="rId27"/>
    <p:sldId id="3195" r:id="rId28"/>
    <p:sldId id="3196" r:id="rId29"/>
    <p:sldId id="3230" r:id="rId30"/>
    <p:sldId id="3231" r:id="rId31"/>
    <p:sldId id="3197" r:id="rId32"/>
    <p:sldId id="3183" r:id="rId33"/>
    <p:sldId id="3233" r:id="rId34"/>
    <p:sldId id="3209" r:id="rId35"/>
    <p:sldId id="3208" r:id="rId36"/>
    <p:sldId id="3212" r:id="rId37"/>
    <p:sldId id="3235" r:id="rId38"/>
    <p:sldId id="3262" r:id="rId39"/>
    <p:sldId id="3266" r:id="rId40"/>
    <p:sldId id="3267" r:id="rId41"/>
    <p:sldId id="3263" r:id="rId42"/>
    <p:sldId id="3269" r:id="rId43"/>
    <p:sldId id="3264" r:id="rId44"/>
    <p:sldId id="3270" r:id="rId45"/>
    <p:sldId id="3265" r:id="rId46"/>
    <p:sldId id="3271" r:id="rId47"/>
    <p:sldId id="3234" r:id="rId48"/>
    <p:sldId id="3206" r:id="rId49"/>
    <p:sldId id="3213" r:id="rId50"/>
    <p:sldId id="3215" r:id="rId51"/>
    <p:sldId id="3216" r:id="rId52"/>
    <p:sldId id="3217" r:id="rId53"/>
    <p:sldId id="3174" r:id="rId54"/>
  </p:sldIdLst>
  <p:sldSz cx="12192000" cy="6858000"/>
  <p:notesSz cx="6858000" cy="9144000"/>
  <p:embeddedFontLst>
    <p:embeddedFont>
      <p:font typeface="AvantGarde Bk BT" panose="020B0402020202020204" pitchFamily="34" charset="0"/>
      <p:regular r:id="rId58"/>
    </p:embeddedFont>
    <p:embeddedFont>
      <p:font typeface="等线" charset="-122"/>
      <p:regular r:id="rId59"/>
    </p:embeddedFont>
    <p:embeddedFont>
      <p:font typeface="方正小标宋简体" panose="03000509000000000000" charset="-122"/>
      <p:regular r:id="rId60"/>
    </p:embeddedFont>
  </p:embeddedFont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vantGarde Bk BT" panose="020B0402020202020204" pitchFamily="34" charset="0"/>
        <a:ea typeface="张海山锐线体简" charset="0"/>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AvantGarde Bk BT" panose="020B0402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AvantGarde Bk BT" panose="020B0402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AvantGarde Bk BT" panose="020B0402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AvantGarde Bk BT" panose="020B0402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AvantGarde Bk BT" panose="020B0402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AvantGarde Bk BT" panose="020B0402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AvantGarde Bk BT" panose="020B0402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AvantGarde Bk BT" panose="020B0402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horzBarState="maximized">
    <p:restoredLeft sz="14995"/>
    <p:restoredTop sz="94660"/>
  </p:normalViewPr>
  <p:slideViewPr>
    <p:cSldViewPr snapToGrid="0" showGuides="1">
      <p:cViewPr>
        <p:scale>
          <a:sx n="66" d="100"/>
          <a:sy n="66" d="100"/>
        </p:scale>
        <p:origin x="1111" y="217"/>
      </p:cViewPr>
      <p:guideLst>
        <p:guide orient="horz" pos="2122"/>
        <p:guide pos="3840"/>
      </p:guideLst>
    </p:cSldViewPr>
  </p:slideViewPr>
  <p:notesTextViewPr>
    <p:cViewPr>
      <p:scale>
        <a:sx n="1" d="1"/>
        <a:sy n="1" d="1"/>
      </p:scale>
      <p:origin x="0" y="0"/>
    </p:cViewPr>
  </p:notesTextViewPr>
  <p:sorterViewPr>
    <p:cViewPr>
      <p:scale>
        <a:sx n="100" d="100"/>
        <a:sy n="100" d="100"/>
      </p:scale>
      <p:origin x="0" y="0"/>
    </p:cViewPr>
  </p:sorter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0" Type="http://schemas.openxmlformats.org/officeDocument/2006/relationships/font" Target="fonts/font3.fntdata"/><Relationship Id="rId6" Type="http://schemas.openxmlformats.org/officeDocument/2006/relationships/slide" Target="slides/slide2.xml"/><Relationship Id="rId59" Type="http://schemas.openxmlformats.org/officeDocument/2006/relationships/font" Target="fonts/font2.fntdata"/><Relationship Id="rId58" Type="http://schemas.openxmlformats.org/officeDocument/2006/relationships/font" Target="fonts/font1.fntdata"/><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37F83AB4-7045-4BF9-9920-2A9F91176EC7}" type="datetimeFigureOut">
              <a:rPr lang="zh-CN" altLang="en-US" strike="noStrike" noProof="1" smtClean="0">
                <a:latin typeface="+mn-lt"/>
                <a:ea typeface="+mn-ea"/>
                <a:cs typeface="+mn-cs"/>
              </a:rPr>
            </a:fld>
            <a:endParaRPr lang="zh-CN" altLang="en-US" strike="noStrike" noProof="1"/>
          </a:p>
        </p:txBody>
      </p:sp>
      <p:sp>
        <p:nvSpPr>
          <p:cNvPr id="9220"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9221"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indent="0"/>
            <a:r>
              <a:rPr lang="zh-CN" altLang="en-US"/>
              <a:t>二级</a:t>
            </a:r>
            <a:endParaRPr lang="zh-CN" altLang="en-US"/>
          </a:p>
          <a:p>
            <a:pPr lvl="2" indent="0"/>
            <a:r>
              <a:rPr lang="zh-CN" altLang="en-US"/>
              <a:t>三级</a:t>
            </a:r>
            <a:endParaRPr lang="zh-CN" altLang="en-US"/>
          </a:p>
          <a:p>
            <a:pPr lvl="3" indent="0"/>
            <a:r>
              <a:rPr lang="zh-CN" altLang="en-US"/>
              <a:t>四级</a:t>
            </a:r>
            <a:endParaRPr lang="zh-CN" altLang="en-US"/>
          </a:p>
          <a:p>
            <a:pPr lvl="4" indent="0"/>
            <a:r>
              <a:rPr lang="zh-CN" altLang="en-US"/>
              <a:t>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42C3C9FB-0AE3-405C-B8CA-91152E764A32}"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幻灯片图像占位符 1"/>
          <p:cNvSpPr>
            <a:spLocks noGrp="1" noRot="1" noChangeAspect="1"/>
          </p:cNvSpPr>
          <p:nvPr>
            <p:ph type="sldImg"/>
          </p:nvPr>
        </p:nvSpPr>
        <p:spPr/>
      </p:sp>
      <p:sp>
        <p:nvSpPr>
          <p:cNvPr id="11266" name="备注占位符 2"/>
          <p:cNvSpPr>
            <a:spLocks noGrp="1"/>
          </p:cNvSpPr>
          <p:nvPr>
            <p:ph type="body"/>
          </p:nvPr>
        </p:nvSpPr>
        <p:spPr/>
        <p:txBody>
          <a:bodyPr lIns="91440" tIns="45720" rIns="91440" bIns="45720" anchor="t" anchorCtr="0"/>
          <a:p>
            <a:pPr lvl="0"/>
            <a:endParaRPr lang="zh-CN" altLang="en-US"/>
          </a:p>
        </p:txBody>
      </p:sp>
      <p:sp>
        <p:nvSpPr>
          <p:cNvPr id="112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p:sp>
      <p:sp>
        <p:nvSpPr>
          <p:cNvPr id="19458" name="备注占位符 2"/>
          <p:cNvSpPr>
            <a:spLocks noGrp="1"/>
          </p:cNvSpPr>
          <p:nvPr>
            <p:ph type="body"/>
          </p:nvPr>
        </p:nvSpPr>
        <p:spPr/>
        <p:txBody>
          <a:bodyPr lIns="91440" tIns="45720" rIns="91440" bIns="45720" anchor="t" anchorCtr="0"/>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p:sp>
      <p:sp>
        <p:nvSpPr>
          <p:cNvPr id="19458" name="备注占位符 2"/>
          <p:cNvSpPr>
            <a:spLocks noGrp="1"/>
          </p:cNvSpPr>
          <p:nvPr>
            <p:ph type="body"/>
          </p:nvPr>
        </p:nvSpPr>
        <p:spPr/>
        <p:txBody>
          <a:bodyPr lIns="91440" tIns="45720" rIns="91440" bIns="45720" anchor="t" anchorCtr="0"/>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p:cNvSpPr>
          <p:nvPr>
            <p:ph type="sldImg"/>
          </p:nvPr>
        </p:nvSpPr>
        <p:spPr/>
      </p:sp>
      <p:sp>
        <p:nvSpPr>
          <p:cNvPr id="23554" name="备注占位符 2"/>
          <p:cNvSpPr>
            <a:spLocks noGrp="1"/>
          </p:cNvSpPr>
          <p:nvPr>
            <p:ph type="body"/>
          </p:nvPr>
        </p:nvSpPr>
        <p:spPr/>
        <p:txBody>
          <a:bodyPr lIns="91440" tIns="45720" rIns="91440" bIns="45720" anchor="t" anchorCtr="0"/>
          <a:p>
            <a:pPr lvl="0"/>
            <a:endParaRPr lang="zh-CN" altLang="en-US"/>
          </a:p>
        </p:txBody>
      </p:sp>
      <p:sp>
        <p:nvSpPr>
          <p:cNvPr id="2355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幻灯片图像占位符 1"/>
          <p:cNvSpPr>
            <a:spLocks noGrp="1" noRot="1" noChangeAspect="1"/>
          </p:cNvSpPr>
          <p:nvPr>
            <p:ph type="sldImg"/>
          </p:nvPr>
        </p:nvSpPr>
        <p:spPr/>
      </p:sp>
      <p:sp>
        <p:nvSpPr>
          <p:cNvPr id="25602" name="备注占位符 2"/>
          <p:cNvSpPr>
            <a:spLocks noGrp="1"/>
          </p:cNvSpPr>
          <p:nvPr>
            <p:ph type="body"/>
          </p:nvPr>
        </p:nvSpPr>
        <p:spPr/>
        <p:txBody>
          <a:bodyPr lIns="91440" tIns="45720" rIns="91440" bIns="45720" anchor="t" anchorCtr="0"/>
          <a:p>
            <a:pPr lvl="0"/>
            <a:endParaRPr lang="zh-CN" altLang="en-US"/>
          </a:p>
        </p:txBody>
      </p:sp>
      <p:sp>
        <p:nvSpPr>
          <p:cNvPr id="2560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幻灯片图像占位符 1"/>
          <p:cNvSpPr>
            <a:spLocks noGrp="1" noRot="1" noChangeAspect="1"/>
          </p:cNvSpPr>
          <p:nvPr>
            <p:ph type="sldImg"/>
          </p:nvPr>
        </p:nvSpPr>
        <p:spPr/>
      </p:sp>
      <p:sp>
        <p:nvSpPr>
          <p:cNvPr id="27650" name="备注占位符 2"/>
          <p:cNvSpPr>
            <a:spLocks noGrp="1"/>
          </p:cNvSpPr>
          <p:nvPr>
            <p:ph type="body"/>
          </p:nvPr>
        </p:nvSpPr>
        <p:spPr/>
        <p:txBody>
          <a:bodyPr lIns="91440" tIns="45720" rIns="91440" bIns="45720" anchor="t" anchorCtr="0"/>
          <a:p>
            <a:pPr lvl="0"/>
            <a:endParaRPr lang="zh-CN" altLang="en-US"/>
          </a:p>
        </p:txBody>
      </p:sp>
      <p:sp>
        <p:nvSpPr>
          <p:cNvPr id="2765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幻灯片图像占位符 1"/>
          <p:cNvSpPr>
            <a:spLocks noGrp="1" noRot="1" noChangeAspect="1"/>
          </p:cNvSpPr>
          <p:nvPr>
            <p:ph type="sldImg"/>
          </p:nvPr>
        </p:nvSpPr>
        <p:spPr/>
      </p:sp>
      <p:sp>
        <p:nvSpPr>
          <p:cNvPr id="29698" name="备注占位符 2"/>
          <p:cNvSpPr>
            <a:spLocks noGrp="1"/>
          </p:cNvSpPr>
          <p:nvPr>
            <p:ph type="body"/>
          </p:nvPr>
        </p:nvSpPr>
        <p:spPr/>
        <p:txBody>
          <a:bodyPr lIns="91440" tIns="45720" rIns="91440" bIns="45720" anchor="t" anchorCtr="0"/>
          <a:p>
            <a:pPr lvl="0"/>
            <a:endParaRPr lang="zh-CN" altLang="en-US"/>
          </a:p>
        </p:txBody>
      </p:sp>
      <p:sp>
        <p:nvSpPr>
          <p:cNvPr id="2969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幻灯片图像占位符 1"/>
          <p:cNvSpPr>
            <a:spLocks noGrp="1" noRot="1" noChangeAspect="1"/>
          </p:cNvSpPr>
          <p:nvPr>
            <p:ph type="sldImg"/>
          </p:nvPr>
        </p:nvSpPr>
        <p:spPr/>
      </p:sp>
      <p:sp>
        <p:nvSpPr>
          <p:cNvPr id="31746" name="备注占位符 2"/>
          <p:cNvSpPr>
            <a:spLocks noGrp="1"/>
          </p:cNvSpPr>
          <p:nvPr>
            <p:ph type="body"/>
          </p:nvPr>
        </p:nvSpPr>
        <p:spPr/>
        <p:txBody>
          <a:bodyPr lIns="91440" tIns="45720" rIns="91440" bIns="45720" anchor="t" anchorCtr="0"/>
          <a:p>
            <a:pPr lvl="0"/>
            <a:endParaRPr lang="zh-CN" altLang="en-US"/>
          </a:p>
        </p:txBody>
      </p:sp>
      <p:sp>
        <p:nvSpPr>
          <p:cNvPr id="3174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
          <p:cNvSpPr>
            <a:spLocks noGrp="1" noRot="1" noChangeAspect="1"/>
          </p:cNvSpPr>
          <p:nvPr>
            <p:ph type="sldImg"/>
          </p:nvPr>
        </p:nvSpPr>
        <p:spPr/>
      </p:sp>
      <p:sp>
        <p:nvSpPr>
          <p:cNvPr id="33794" name="备注占位符 2"/>
          <p:cNvSpPr>
            <a:spLocks noGrp="1"/>
          </p:cNvSpPr>
          <p:nvPr>
            <p:ph type="body"/>
          </p:nvPr>
        </p:nvSpPr>
        <p:spPr/>
        <p:txBody>
          <a:bodyPr lIns="91440" tIns="45720" rIns="91440" bIns="45720" anchor="t" anchorCtr="0"/>
          <a:p>
            <a:pPr lvl="0"/>
            <a:endParaRPr lang="zh-CN" altLang="en-US"/>
          </a:p>
        </p:txBody>
      </p:sp>
      <p:sp>
        <p:nvSpPr>
          <p:cNvPr id="3379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
          <p:cNvSpPr>
            <a:spLocks noGrp="1" noRot="1" noChangeAspect="1"/>
          </p:cNvSpPr>
          <p:nvPr>
            <p:ph type="sldImg"/>
          </p:nvPr>
        </p:nvSpPr>
        <p:spPr/>
      </p:sp>
      <p:sp>
        <p:nvSpPr>
          <p:cNvPr id="33794" name="备注占位符 2"/>
          <p:cNvSpPr>
            <a:spLocks noGrp="1"/>
          </p:cNvSpPr>
          <p:nvPr>
            <p:ph type="body"/>
          </p:nvPr>
        </p:nvSpPr>
        <p:spPr/>
        <p:txBody>
          <a:bodyPr lIns="91440" tIns="45720" rIns="91440" bIns="45720" anchor="t" anchorCtr="0"/>
          <a:p>
            <a:pPr lvl="0"/>
            <a:endParaRPr lang="zh-CN" altLang="en-US"/>
          </a:p>
        </p:txBody>
      </p:sp>
      <p:sp>
        <p:nvSpPr>
          <p:cNvPr id="3379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
          <p:cNvSpPr>
            <a:spLocks noGrp="1" noRot="1" noChangeAspect="1"/>
          </p:cNvSpPr>
          <p:nvPr>
            <p:ph type="sldImg"/>
          </p:nvPr>
        </p:nvSpPr>
        <p:spPr/>
      </p:sp>
      <p:sp>
        <p:nvSpPr>
          <p:cNvPr id="33794" name="备注占位符 2"/>
          <p:cNvSpPr>
            <a:spLocks noGrp="1"/>
          </p:cNvSpPr>
          <p:nvPr>
            <p:ph type="body"/>
          </p:nvPr>
        </p:nvSpPr>
        <p:spPr/>
        <p:txBody>
          <a:bodyPr lIns="91440" tIns="45720" rIns="91440" bIns="45720" anchor="t" anchorCtr="0"/>
          <a:p>
            <a:pPr lvl="0"/>
            <a:endParaRPr lang="zh-CN" altLang="en-US"/>
          </a:p>
        </p:txBody>
      </p:sp>
      <p:sp>
        <p:nvSpPr>
          <p:cNvPr id="3379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幻灯片图像占位符 1"/>
          <p:cNvSpPr>
            <a:spLocks noGrp="1" noRot="1" noChangeAspect="1"/>
          </p:cNvSpPr>
          <p:nvPr>
            <p:ph type="sldImg"/>
          </p:nvPr>
        </p:nvSpPr>
        <p:spPr/>
      </p:sp>
      <p:sp>
        <p:nvSpPr>
          <p:cNvPr id="13314" name="备注占位符 2"/>
          <p:cNvSpPr>
            <a:spLocks noGrp="1"/>
          </p:cNvSpPr>
          <p:nvPr>
            <p:ph type="body"/>
          </p:nvPr>
        </p:nvSpPr>
        <p:spPr/>
        <p:txBody>
          <a:bodyPr lIns="91440" tIns="45720" rIns="91440" bIns="45720" anchor="t" anchorCtr="0"/>
          <a:p>
            <a:pPr lvl="0"/>
            <a:endParaRPr lang="zh-CN" altLang="en-US"/>
          </a:p>
        </p:txBody>
      </p:sp>
      <p:sp>
        <p:nvSpPr>
          <p:cNvPr id="1331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
          <p:cNvSpPr>
            <a:spLocks noGrp="1" noRot="1" noChangeAspect="1"/>
          </p:cNvSpPr>
          <p:nvPr>
            <p:ph type="sldImg"/>
          </p:nvPr>
        </p:nvSpPr>
        <p:spPr/>
      </p:sp>
      <p:sp>
        <p:nvSpPr>
          <p:cNvPr id="33794" name="备注占位符 2"/>
          <p:cNvSpPr>
            <a:spLocks noGrp="1"/>
          </p:cNvSpPr>
          <p:nvPr>
            <p:ph type="body"/>
          </p:nvPr>
        </p:nvSpPr>
        <p:spPr/>
        <p:txBody>
          <a:bodyPr lIns="91440" tIns="45720" rIns="91440" bIns="45720" anchor="t" anchorCtr="0"/>
          <a:p>
            <a:pPr lvl="0"/>
            <a:endParaRPr lang="zh-CN" altLang="en-US"/>
          </a:p>
        </p:txBody>
      </p:sp>
      <p:sp>
        <p:nvSpPr>
          <p:cNvPr id="3379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幻灯片图像占位符 1"/>
          <p:cNvSpPr>
            <a:spLocks noGrp="1" noRot="1" noChangeAspect="1"/>
          </p:cNvSpPr>
          <p:nvPr>
            <p:ph type="sldImg"/>
          </p:nvPr>
        </p:nvSpPr>
        <p:spPr/>
      </p:sp>
      <p:sp>
        <p:nvSpPr>
          <p:cNvPr id="35842" name="备注占位符 2"/>
          <p:cNvSpPr>
            <a:spLocks noGrp="1"/>
          </p:cNvSpPr>
          <p:nvPr>
            <p:ph type="body"/>
          </p:nvPr>
        </p:nvSpPr>
        <p:spPr/>
        <p:txBody>
          <a:bodyPr lIns="91440" tIns="45720" rIns="91440" bIns="45720" anchor="t" anchorCtr="0"/>
          <a:p>
            <a:pPr lvl="0"/>
            <a:endParaRPr lang="zh-CN" altLang="en-US"/>
          </a:p>
        </p:txBody>
      </p:sp>
      <p:sp>
        <p:nvSpPr>
          <p:cNvPr id="3584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幻灯片图像占位符 1"/>
          <p:cNvSpPr>
            <a:spLocks noGrp="1" noRot="1" noChangeAspect="1"/>
          </p:cNvSpPr>
          <p:nvPr>
            <p:ph type="sldImg"/>
          </p:nvPr>
        </p:nvSpPr>
        <p:spPr/>
      </p:sp>
      <p:sp>
        <p:nvSpPr>
          <p:cNvPr id="37890" name="备注占位符 2"/>
          <p:cNvSpPr>
            <a:spLocks noGrp="1"/>
          </p:cNvSpPr>
          <p:nvPr>
            <p:ph type="body"/>
          </p:nvPr>
        </p:nvSpPr>
        <p:spPr/>
        <p:txBody>
          <a:bodyPr lIns="91440" tIns="45720" rIns="91440" bIns="45720" anchor="t" anchorCtr="0"/>
          <a:p>
            <a:pPr lvl="0"/>
            <a:endParaRPr lang="zh-CN" altLang="en-US"/>
          </a:p>
        </p:txBody>
      </p:sp>
      <p:sp>
        <p:nvSpPr>
          <p:cNvPr id="3789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p:cNvSpPr>
          <p:nvPr>
            <p:ph type="sldImg"/>
          </p:nvPr>
        </p:nvSpPr>
        <p:spPr/>
      </p:sp>
      <p:sp>
        <p:nvSpPr>
          <p:cNvPr id="39938" name="备注占位符 2"/>
          <p:cNvSpPr>
            <a:spLocks noGrp="1"/>
          </p:cNvSpPr>
          <p:nvPr>
            <p:ph type="body"/>
          </p:nvPr>
        </p:nvSpPr>
        <p:spPr/>
        <p:txBody>
          <a:bodyPr lIns="91440" tIns="45720" rIns="91440" bIns="45720" anchor="t" anchorCtr="0"/>
          <a:p>
            <a:pPr lvl="0"/>
            <a:endParaRPr lang="zh-CN" altLang="en-US"/>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幻灯片图像占位符 1"/>
          <p:cNvSpPr>
            <a:spLocks noGrp="1" noRot="1" noChangeAspect="1"/>
          </p:cNvSpPr>
          <p:nvPr>
            <p:ph type="sldImg"/>
          </p:nvPr>
        </p:nvSpPr>
        <p:spPr/>
      </p:sp>
      <p:sp>
        <p:nvSpPr>
          <p:cNvPr id="41986" name="备注占位符 2"/>
          <p:cNvSpPr>
            <a:spLocks noGrp="1"/>
          </p:cNvSpPr>
          <p:nvPr>
            <p:ph type="body"/>
          </p:nvPr>
        </p:nvSpPr>
        <p:spPr/>
        <p:txBody>
          <a:bodyPr lIns="91440" tIns="45720" rIns="91440" bIns="45720" anchor="t" anchorCtr="0"/>
          <a:p>
            <a:pPr lvl="0"/>
            <a:endParaRPr lang="zh-CN" altLang="en-US"/>
          </a:p>
        </p:txBody>
      </p:sp>
      <p:sp>
        <p:nvSpPr>
          <p:cNvPr id="4198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幻灯片图像占位符 1"/>
          <p:cNvSpPr>
            <a:spLocks noGrp="1" noRot="1" noChangeAspect="1"/>
          </p:cNvSpPr>
          <p:nvPr>
            <p:ph type="sldImg"/>
          </p:nvPr>
        </p:nvSpPr>
        <p:spPr/>
      </p:sp>
      <p:sp>
        <p:nvSpPr>
          <p:cNvPr id="44034" name="备注占位符 2"/>
          <p:cNvSpPr>
            <a:spLocks noGrp="1"/>
          </p:cNvSpPr>
          <p:nvPr>
            <p:ph type="body"/>
          </p:nvPr>
        </p:nvSpPr>
        <p:spPr/>
        <p:txBody>
          <a:bodyPr lIns="91440" tIns="45720" rIns="91440" bIns="45720" anchor="t" anchorCtr="0"/>
          <a:p>
            <a:pPr lvl="0"/>
            <a:endParaRPr lang="zh-CN" altLang="en-US"/>
          </a:p>
        </p:txBody>
      </p:sp>
      <p:sp>
        <p:nvSpPr>
          <p:cNvPr id="4403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p:sp>
      <p:sp>
        <p:nvSpPr>
          <p:cNvPr id="19458" name="备注占位符 2"/>
          <p:cNvSpPr>
            <a:spLocks noGrp="1"/>
          </p:cNvSpPr>
          <p:nvPr>
            <p:ph type="body"/>
          </p:nvPr>
        </p:nvSpPr>
        <p:spPr/>
        <p:txBody>
          <a:bodyPr lIns="91440" tIns="45720" rIns="91440" bIns="45720" anchor="t" anchorCtr="0"/>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p:sp>
      <p:sp>
        <p:nvSpPr>
          <p:cNvPr id="19458" name="备注占位符 2"/>
          <p:cNvSpPr>
            <a:spLocks noGrp="1"/>
          </p:cNvSpPr>
          <p:nvPr>
            <p:ph type="body"/>
          </p:nvPr>
        </p:nvSpPr>
        <p:spPr/>
        <p:txBody>
          <a:bodyPr lIns="91440" tIns="45720" rIns="91440" bIns="45720" anchor="t" anchorCtr="0"/>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Grp="1" noRot="1" noChangeAspect="1"/>
          </p:cNvSpPr>
          <p:nvPr>
            <p:ph type="sldImg"/>
          </p:nvPr>
        </p:nvSpPr>
        <p:spPr/>
      </p:sp>
      <p:sp>
        <p:nvSpPr>
          <p:cNvPr id="46082" name="备注占位符 2"/>
          <p:cNvSpPr>
            <a:spLocks noGrp="1"/>
          </p:cNvSpPr>
          <p:nvPr>
            <p:ph type="body"/>
          </p:nvPr>
        </p:nvSpPr>
        <p:spPr/>
        <p:txBody>
          <a:bodyPr lIns="91440" tIns="45720" rIns="91440" bIns="45720" anchor="t" anchorCtr="0"/>
          <a:p>
            <a:pPr lvl="0"/>
            <a:endParaRPr lang="zh-CN" altLang="en-US"/>
          </a:p>
        </p:txBody>
      </p:sp>
      <p:sp>
        <p:nvSpPr>
          <p:cNvPr id="4608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幻灯片图像占位符 1"/>
          <p:cNvSpPr>
            <a:spLocks noGrp="1" noRot="1" noChangeAspect="1"/>
          </p:cNvSpPr>
          <p:nvPr>
            <p:ph type="sldImg"/>
          </p:nvPr>
        </p:nvSpPr>
        <p:spPr/>
      </p:sp>
      <p:sp>
        <p:nvSpPr>
          <p:cNvPr id="48130" name="备注占位符 2"/>
          <p:cNvSpPr>
            <a:spLocks noGrp="1"/>
          </p:cNvSpPr>
          <p:nvPr>
            <p:ph type="body"/>
          </p:nvPr>
        </p:nvSpPr>
        <p:spPr/>
        <p:txBody>
          <a:bodyPr lIns="91440" tIns="45720" rIns="91440" bIns="45720" anchor="t" anchorCtr="0"/>
          <a:p>
            <a:pPr lvl="0"/>
            <a:endParaRPr lang="zh-CN" altLang="en-US"/>
          </a:p>
        </p:txBody>
      </p:sp>
      <p:sp>
        <p:nvSpPr>
          <p:cNvPr id="4813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幻灯片图像占位符 1"/>
          <p:cNvSpPr>
            <a:spLocks noGrp="1" noRot="1" noChangeAspect="1"/>
          </p:cNvSpPr>
          <p:nvPr>
            <p:ph type="sldImg"/>
          </p:nvPr>
        </p:nvSpPr>
        <p:spPr/>
      </p:sp>
      <p:sp>
        <p:nvSpPr>
          <p:cNvPr id="15362" name="备注占位符 2"/>
          <p:cNvSpPr>
            <a:spLocks noGrp="1"/>
          </p:cNvSpPr>
          <p:nvPr>
            <p:ph type="body"/>
          </p:nvPr>
        </p:nvSpPr>
        <p:spPr/>
        <p:txBody>
          <a:bodyPr lIns="91440" tIns="45720" rIns="91440" bIns="45720" anchor="t" anchorCtr="0"/>
          <a:p>
            <a:pPr lvl="0"/>
            <a:endParaRPr lang="zh-CN" altLang="en-US"/>
          </a:p>
        </p:txBody>
      </p:sp>
      <p:sp>
        <p:nvSpPr>
          <p:cNvPr id="1536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p:sp>
      <p:sp>
        <p:nvSpPr>
          <p:cNvPr id="19458" name="备注占位符 2"/>
          <p:cNvSpPr>
            <a:spLocks noGrp="1"/>
          </p:cNvSpPr>
          <p:nvPr>
            <p:ph type="body"/>
          </p:nvPr>
        </p:nvSpPr>
        <p:spPr/>
        <p:txBody>
          <a:bodyPr lIns="91440" tIns="45720" rIns="91440" bIns="45720" anchor="t" anchorCtr="0"/>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幻灯片图像占位符 1"/>
          <p:cNvSpPr>
            <a:spLocks noGrp="1" noRot="1" noChangeAspect="1"/>
          </p:cNvSpPr>
          <p:nvPr>
            <p:ph type="sldImg"/>
          </p:nvPr>
        </p:nvSpPr>
        <p:spPr/>
      </p:sp>
      <p:sp>
        <p:nvSpPr>
          <p:cNvPr id="50178" name="备注占位符 2"/>
          <p:cNvSpPr>
            <a:spLocks noGrp="1"/>
          </p:cNvSpPr>
          <p:nvPr>
            <p:ph type="body"/>
          </p:nvPr>
        </p:nvSpPr>
        <p:spPr/>
        <p:txBody>
          <a:bodyPr lIns="91440" tIns="45720" rIns="91440" bIns="45720" anchor="t" anchorCtr="0"/>
          <a:p>
            <a:pPr lvl="0"/>
            <a:endParaRPr lang="zh-CN" altLang="en-US"/>
          </a:p>
        </p:txBody>
      </p:sp>
      <p:sp>
        <p:nvSpPr>
          <p:cNvPr id="5017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幻灯片图像占位符 1"/>
          <p:cNvSpPr>
            <a:spLocks noGrp="1" noRot="1" noChangeAspect="1"/>
          </p:cNvSpPr>
          <p:nvPr>
            <p:ph type="sldImg"/>
          </p:nvPr>
        </p:nvSpPr>
        <p:spPr/>
      </p:sp>
      <p:sp>
        <p:nvSpPr>
          <p:cNvPr id="54274" name="备注占位符 2"/>
          <p:cNvSpPr>
            <a:spLocks noGrp="1"/>
          </p:cNvSpPr>
          <p:nvPr>
            <p:ph type="body"/>
          </p:nvPr>
        </p:nvSpPr>
        <p:spPr/>
        <p:txBody>
          <a:bodyPr lIns="91440" tIns="45720" rIns="91440" bIns="45720" anchor="t" anchorCtr="0"/>
          <a:p>
            <a:pPr lvl="0"/>
            <a:endParaRPr lang="zh-CN" altLang="en-US"/>
          </a:p>
        </p:txBody>
      </p:sp>
      <p:sp>
        <p:nvSpPr>
          <p:cNvPr id="5427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幻灯片图像占位符 1"/>
          <p:cNvSpPr>
            <a:spLocks noGrp="1" noRot="1" noChangeAspect="1"/>
          </p:cNvSpPr>
          <p:nvPr>
            <p:ph type="sldImg"/>
          </p:nvPr>
        </p:nvSpPr>
        <p:spPr/>
      </p:sp>
      <p:sp>
        <p:nvSpPr>
          <p:cNvPr id="58370" name="备注占位符 2"/>
          <p:cNvSpPr>
            <a:spLocks noGrp="1"/>
          </p:cNvSpPr>
          <p:nvPr>
            <p:ph type="body"/>
          </p:nvPr>
        </p:nvSpPr>
        <p:spPr/>
        <p:txBody>
          <a:bodyPr lIns="91440" tIns="45720" rIns="91440" bIns="45720" anchor="t" anchorCtr="0"/>
          <a:p>
            <a:pPr lvl="0"/>
            <a:endParaRPr lang="zh-CN" altLang="en-US"/>
          </a:p>
        </p:txBody>
      </p:sp>
      <p:sp>
        <p:nvSpPr>
          <p:cNvPr id="583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p:sp>
      <p:sp>
        <p:nvSpPr>
          <p:cNvPr id="19458" name="备注占位符 2"/>
          <p:cNvSpPr>
            <a:spLocks noGrp="1"/>
          </p:cNvSpPr>
          <p:nvPr>
            <p:ph type="body"/>
          </p:nvPr>
        </p:nvSpPr>
        <p:spPr/>
        <p:txBody>
          <a:bodyPr lIns="91440" tIns="45720" rIns="91440" bIns="45720" anchor="t" anchorCtr="0"/>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p:sp>
      <p:sp>
        <p:nvSpPr>
          <p:cNvPr id="19458" name="备注占位符 2"/>
          <p:cNvSpPr>
            <a:spLocks noGrp="1"/>
          </p:cNvSpPr>
          <p:nvPr>
            <p:ph type="body"/>
          </p:nvPr>
        </p:nvSpPr>
        <p:spPr/>
        <p:txBody>
          <a:bodyPr lIns="91440" tIns="45720" rIns="91440" bIns="45720" anchor="t" anchorCtr="0"/>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p:sp>
      <p:sp>
        <p:nvSpPr>
          <p:cNvPr id="19458" name="备注占位符 2"/>
          <p:cNvSpPr>
            <a:spLocks noGrp="1"/>
          </p:cNvSpPr>
          <p:nvPr>
            <p:ph type="body"/>
          </p:nvPr>
        </p:nvSpPr>
        <p:spPr/>
        <p:txBody>
          <a:bodyPr lIns="91440" tIns="45720" rIns="91440" bIns="45720" anchor="t" anchorCtr="0"/>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p:sp>
      <p:sp>
        <p:nvSpPr>
          <p:cNvPr id="19458" name="备注占位符 2"/>
          <p:cNvSpPr>
            <a:spLocks noGrp="1"/>
          </p:cNvSpPr>
          <p:nvPr>
            <p:ph type="body"/>
          </p:nvPr>
        </p:nvSpPr>
        <p:spPr/>
        <p:txBody>
          <a:bodyPr lIns="91440" tIns="45720" rIns="91440" bIns="45720" anchor="t" anchorCtr="0"/>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p:sp>
      <p:sp>
        <p:nvSpPr>
          <p:cNvPr id="19458" name="备注占位符 2"/>
          <p:cNvSpPr>
            <a:spLocks noGrp="1"/>
          </p:cNvSpPr>
          <p:nvPr>
            <p:ph type="body"/>
          </p:nvPr>
        </p:nvSpPr>
        <p:spPr/>
        <p:txBody>
          <a:bodyPr lIns="91440" tIns="45720" rIns="91440" bIns="45720" anchor="t" anchorCtr="0"/>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p:sp>
      <p:sp>
        <p:nvSpPr>
          <p:cNvPr id="19458" name="备注占位符 2"/>
          <p:cNvSpPr>
            <a:spLocks noGrp="1"/>
          </p:cNvSpPr>
          <p:nvPr>
            <p:ph type="body"/>
          </p:nvPr>
        </p:nvSpPr>
        <p:spPr/>
        <p:txBody>
          <a:bodyPr lIns="91440" tIns="45720" rIns="91440" bIns="45720" anchor="t" anchorCtr="0"/>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p:sp>
      <p:sp>
        <p:nvSpPr>
          <p:cNvPr id="19458" name="备注占位符 2"/>
          <p:cNvSpPr>
            <a:spLocks noGrp="1"/>
          </p:cNvSpPr>
          <p:nvPr>
            <p:ph type="body"/>
          </p:nvPr>
        </p:nvSpPr>
        <p:spPr/>
        <p:txBody>
          <a:bodyPr lIns="91440" tIns="45720" rIns="91440" bIns="45720" anchor="t" anchorCtr="0"/>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p:sp>
      <p:sp>
        <p:nvSpPr>
          <p:cNvPr id="19458" name="备注占位符 2"/>
          <p:cNvSpPr>
            <a:spLocks noGrp="1"/>
          </p:cNvSpPr>
          <p:nvPr>
            <p:ph type="body"/>
          </p:nvPr>
        </p:nvSpPr>
        <p:spPr/>
        <p:txBody>
          <a:bodyPr lIns="91440" tIns="45720" rIns="91440" bIns="45720" anchor="t" anchorCtr="0"/>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p:sp>
      <p:sp>
        <p:nvSpPr>
          <p:cNvPr id="19458" name="备注占位符 2"/>
          <p:cNvSpPr>
            <a:spLocks noGrp="1"/>
          </p:cNvSpPr>
          <p:nvPr>
            <p:ph type="body"/>
          </p:nvPr>
        </p:nvSpPr>
        <p:spPr/>
        <p:txBody>
          <a:bodyPr lIns="91440" tIns="45720" rIns="91440" bIns="45720" anchor="t" anchorCtr="0"/>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p:sp>
      <p:sp>
        <p:nvSpPr>
          <p:cNvPr id="19458" name="备注占位符 2"/>
          <p:cNvSpPr>
            <a:spLocks noGrp="1"/>
          </p:cNvSpPr>
          <p:nvPr>
            <p:ph type="body"/>
          </p:nvPr>
        </p:nvSpPr>
        <p:spPr/>
        <p:txBody>
          <a:bodyPr lIns="91440" tIns="45720" rIns="91440" bIns="45720" anchor="t" anchorCtr="0"/>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p:sp>
      <p:sp>
        <p:nvSpPr>
          <p:cNvPr id="19458" name="备注占位符 2"/>
          <p:cNvSpPr>
            <a:spLocks noGrp="1"/>
          </p:cNvSpPr>
          <p:nvPr>
            <p:ph type="body"/>
          </p:nvPr>
        </p:nvSpPr>
        <p:spPr/>
        <p:txBody>
          <a:bodyPr lIns="91440" tIns="45720" rIns="91440" bIns="45720" anchor="t" anchorCtr="0"/>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幻灯片图像占位符 1"/>
          <p:cNvSpPr>
            <a:spLocks noGrp="1" noRot="1" noChangeAspect="1"/>
          </p:cNvSpPr>
          <p:nvPr>
            <p:ph type="sldImg"/>
          </p:nvPr>
        </p:nvSpPr>
        <p:spPr/>
      </p:sp>
      <p:sp>
        <p:nvSpPr>
          <p:cNvPr id="58370" name="备注占位符 2"/>
          <p:cNvSpPr>
            <a:spLocks noGrp="1"/>
          </p:cNvSpPr>
          <p:nvPr>
            <p:ph type="body"/>
          </p:nvPr>
        </p:nvSpPr>
        <p:spPr/>
        <p:txBody>
          <a:bodyPr lIns="91440" tIns="45720" rIns="91440" bIns="45720" anchor="t" anchorCtr="0"/>
          <a:p>
            <a:pPr lvl="0"/>
            <a:endParaRPr lang="zh-CN" altLang="en-US"/>
          </a:p>
        </p:txBody>
      </p:sp>
      <p:sp>
        <p:nvSpPr>
          <p:cNvPr id="583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幻灯片图像占位符 1"/>
          <p:cNvSpPr>
            <a:spLocks noGrp="1" noRot="1" noChangeAspect="1"/>
          </p:cNvSpPr>
          <p:nvPr>
            <p:ph type="sldImg"/>
          </p:nvPr>
        </p:nvSpPr>
        <p:spPr/>
      </p:sp>
      <p:sp>
        <p:nvSpPr>
          <p:cNvPr id="60418" name="备注占位符 2"/>
          <p:cNvSpPr>
            <a:spLocks noGrp="1"/>
          </p:cNvSpPr>
          <p:nvPr>
            <p:ph type="body"/>
          </p:nvPr>
        </p:nvSpPr>
        <p:spPr/>
        <p:txBody>
          <a:bodyPr lIns="91440" tIns="45720" rIns="91440" bIns="45720" anchor="t" anchorCtr="0"/>
          <a:p>
            <a:pPr lvl="0"/>
            <a:endParaRPr lang="zh-CN" altLang="en-US"/>
          </a:p>
        </p:txBody>
      </p:sp>
      <p:sp>
        <p:nvSpPr>
          <p:cNvPr id="6041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幻灯片图像占位符 1"/>
          <p:cNvSpPr>
            <a:spLocks noGrp="1" noRot="1" noChangeAspect="1"/>
          </p:cNvSpPr>
          <p:nvPr>
            <p:ph type="sldImg"/>
          </p:nvPr>
        </p:nvSpPr>
        <p:spPr/>
      </p:sp>
      <p:sp>
        <p:nvSpPr>
          <p:cNvPr id="62466" name="备注占位符 2"/>
          <p:cNvSpPr>
            <a:spLocks noGrp="1"/>
          </p:cNvSpPr>
          <p:nvPr>
            <p:ph type="body"/>
          </p:nvPr>
        </p:nvSpPr>
        <p:spPr/>
        <p:txBody>
          <a:bodyPr lIns="91440" tIns="45720" rIns="91440" bIns="45720" anchor="t" anchorCtr="0"/>
          <a:p>
            <a:pPr lvl="0"/>
            <a:endParaRPr lang="zh-CN" altLang="en-US"/>
          </a:p>
        </p:txBody>
      </p:sp>
      <p:sp>
        <p:nvSpPr>
          <p:cNvPr id="624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幻灯片图像占位符 1"/>
          <p:cNvSpPr>
            <a:spLocks noGrp="1" noRot="1" noChangeAspect="1"/>
          </p:cNvSpPr>
          <p:nvPr>
            <p:ph type="sldImg"/>
          </p:nvPr>
        </p:nvSpPr>
        <p:spPr/>
      </p:sp>
      <p:sp>
        <p:nvSpPr>
          <p:cNvPr id="66562" name="备注占位符 2"/>
          <p:cNvSpPr>
            <a:spLocks noGrp="1"/>
          </p:cNvSpPr>
          <p:nvPr>
            <p:ph type="body"/>
          </p:nvPr>
        </p:nvSpPr>
        <p:spPr/>
        <p:txBody>
          <a:bodyPr lIns="91440" tIns="45720" rIns="91440" bIns="45720" anchor="t" anchorCtr="0"/>
          <a:p>
            <a:pPr lvl="0"/>
            <a:endParaRPr lang="zh-CN" altLang="en-US"/>
          </a:p>
        </p:txBody>
      </p:sp>
      <p:sp>
        <p:nvSpPr>
          <p:cNvPr id="6656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幻灯片图像占位符 1"/>
          <p:cNvSpPr>
            <a:spLocks noGrp="1" noRot="1" noChangeAspect="1"/>
          </p:cNvSpPr>
          <p:nvPr>
            <p:ph type="sldImg"/>
          </p:nvPr>
        </p:nvSpPr>
        <p:spPr/>
      </p:sp>
      <p:sp>
        <p:nvSpPr>
          <p:cNvPr id="68610" name="备注占位符 2"/>
          <p:cNvSpPr>
            <a:spLocks noGrp="1"/>
          </p:cNvSpPr>
          <p:nvPr>
            <p:ph type="body"/>
          </p:nvPr>
        </p:nvSpPr>
        <p:spPr/>
        <p:txBody>
          <a:bodyPr lIns="91440" tIns="45720" rIns="91440" bIns="45720" anchor="t" anchorCtr="0"/>
          <a:p>
            <a:pPr lvl="0"/>
            <a:endParaRPr lang="zh-CN" altLang="en-US"/>
          </a:p>
        </p:txBody>
      </p:sp>
      <p:sp>
        <p:nvSpPr>
          <p:cNvPr id="6861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幻灯片图像占位符 1"/>
          <p:cNvSpPr>
            <a:spLocks noGrp="1" noRot="1" noChangeAspect="1"/>
          </p:cNvSpPr>
          <p:nvPr>
            <p:ph type="sldImg"/>
          </p:nvPr>
        </p:nvSpPr>
        <p:spPr/>
      </p:sp>
      <p:sp>
        <p:nvSpPr>
          <p:cNvPr id="70658" name="备注占位符 2"/>
          <p:cNvSpPr>
            <a:spLocks noGrp="1"/>
          </p:cNvSpPr>
          <p:nvPr>
            <p:ph type="body"/>
          </p:nvPr>
        </p:nvSpPr>
        <p:spPr/>
        <p:txBody>
          <a:bodyPr lIns="91440" tIns="45720" rIns="91440" bIns="45720" anchor="t" anchorCtr="0"/>
          <a:p>
            <a:pPr lvl="0"/>
            <a:endParaRPr lang="zh-CN" altLang="en-US"/>
          </a:p>
        </p:txBody>
      </p:sp>
      <p:sp>
        <p:nvSpPr>
          <p:cNvPr id="706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p:sp>
      <p:sp>
        <p:nvSpPr>
          <p:cNvPr id="19458" name="备注占位符 2"/>
          <p:cNvSpPr>
            <a:spLocks noGrp="1"/>
          </p:cNvSpPr>
          <p:nvPr>
            <p:ph type="body"/>
          </p:nvPr>
        </p:nvSpPr>
        <p:spPr/>
        <p:txBody>
          <a:bodyPr lIns="91440" tIns="45720" rIns="91440" bIns="45720" anchor="t" anchorCtr="0"/>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幻灯片图像占位符 1"/>
          <p:cNvSpPr>
            <a:spLocks noGrp="1" noRot="1" noChangeAspect="1"/>
          </p:cNvSpPr>
          <p:nvPr>
            <p:ph type="sldImg"/>
          </p:nvPr>
        </p:nvSpPr>
        <p:spPr/>
      </p:sp>
      <p:sp>
        <p:nvSpPr>
          <p:cNvPr id="72706" name="备注占位符 2"/>
          <p:cNvSpPr>
            <a:spLocks noGrp="1"/>
          </p:cNvSpPr>
          <p:nvPr>
            <p:ph type="body"/>
          </p:nvPr>
        </p:nvSpPr>
        <p:spPr/>
        <p:txBody>
          <a:bodyPr lIns="91440" tIns="45720" rIns="91440" bIns="45720" anchor="t" anchorCtr="0"/>
          <a:p>
            <a:pPr lvl="0"/>
            <a:endParaRPr lang="zh-CN" altLang="en-US"/>
          </a:p>
        </p:txBody>
      </p:sp>
      <p:sp>
        <p:nvSpPr>
          <p:cNvPr id="7270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幻灯片图像占位符 1"/>
          <p:cNvSpPr>
            <a:spLocks noGrp="1" noRot="1" noChangeAspect="1"/>
          </p:cNvSpPr>
          <p:nvPr>
            <p:ph type="sldImg"/>
          </p:nvPr>
        </p:nvSpPr>
        <p:spPr/>
      </p:sp>
      <p:sp>
        <p:nvSpPr>
          <p:cNvPr id="21506" name="备注占位符 2"/>
          <p:cNvSpPr>
            <a:spLocks noGrp="1"/>
          </p:cNvSpPr>
          <p:nvPr>
            <p:ph type="body"/>
          </p:nvPr>
        </p:nvSpPr>
        <p:spPr/>
        <p:txBody>
          <a:bodyPr lIns="91440" tIns="45720" rIns="91440" bIns="45720" anchor="t" anchorCtr="0"/>
          <a:p>
            <a:pPr lvl="0"/>
            <a:endParaRPr lang="zh-CN" altLang="en-US"/>
          </a:p>
        </p:txBody>
      </p:sp>
      <p:sp>
        <p:nvSpPr>
          <p:cNvPr id="2150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p:cNvSpPr>
          <p:nvPr>
            <p:ph type="sldImg"/>
          </p:nvPr>
        </p:nvSpPr>
        <p:spPr/>
      </p:sp>
      <p:sp>
        <p:nvSpPr>
          <p:cNvPr id="23554" name="备注占位符 2"/>
          <p:cNvSpPr>
            <a:spLocks noGrp="1"/>
          </p:cNvSpPr>
          <p:nvPr>
            <p:ph type="body"/>
          </p:nvPr>
        </p:nvSpPr>
        <p:spPr/>
        <p:txBody>
          <a:bodyPr lIns="91440" tIns="45720" rIns="91440" bIns="45720" anchor="t" anchorCtr="0"/>
          <a:p>
            <a:pPr lvl="0"/>
            <a:endParaRPr lang="zh-CN" altLang="en-US"/>
          </a:p>
        </p:txBody>
      </p:sp>
      <p:sp>
        <p:nvSpPr>
          <p:cNvPr id="2355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p:sp>
      <p:sp>
        <p:nvSpPr>
          <p:cNvPr id="19458" name="备注占位符 2"/>
          <p:cNvSpPr>
            <a:spLocks noGrp="1"/>
          </p:cNvSpPr>
          <p:nvPr>
            <p:ph type="body"/>
          </p:nvPr>
        </p:nvSpPr>
        <p:spPr/>
        <p:txBody>
          <a:bodyPr lIns="91440" tIns="45720" rIns="91440" bIns="45720" anchor="t" anchorCtr="0"/>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p:sp>
      <p:sp>
        <p:nvSpPr>
          <p:cNvPr id="19458" name="备注占位符 2"/>
          <p:cNvSpPr>
            <a:spLocks noGrp="1"/>
          </p:cNvSpPr>
          <p:nvPr>
            <p:ph type="body"/>
          </p:nvPr>
        </p:nvSpPr>
        <p:spPr/>
        <p:txBody>
          <a:bodyPr lIns="91440" tIns="45720" rIns="91440" bIns="45720" anchor="t" anchorCtr="0"/>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zh-CN" altLang="en-US" sz="1200">
                <a:latin typeface="等线" charset="-122"/>
                <a:ea typeface="等线" charset="-122"/>
              </a:rPr>
              <a:t>*</a:t>
            </a:r>
            <a:endParaRPr lang="zh-CN" altLang="en-US" sz="1200">
              <a:latin typeface="等线" charset="-122"/>
              <a:ea typeface="等线"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7" name="Freeform 14"/>
          <p:cNvSpPr/>
          <p:nvPr userDrawn="1"/>
        </p:nvSpPr>
        <p:spPr bwMode="auto">
          <a:xfrm>
            <a:off x="6319838" y="0"/>
            <a:ext cx="5872163" cy="6858000"/>
          </a:xfrm>
          <a:custGeom>
            <a:avLst/>
            <a:gdLst>
              <a:gd name="connsiteX0" fmla="*/ 3735388 w 5872162"/>
              <a:gd name="connsiteY0" fmla="*/ 0 h 6858000"/>
              <a:gd name="connsiteX1" fmla="*/ 5872162 w 5872162"/>
              <a:gd name="connsiteY1" fmla="*/ 0 h 6858000"/>
              <a:gd name="connsiteX2" fmla="*/ 5872162 w 5872162"/>
              <a:gd name="connsiteY2" fmla="*/ 6858000 h 6858000"/>
              <a:gd name="connsiteX3" fmla="*/ 0 w 58721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72162" h="6858000">
                <a:moveTo>
                  <a:pt x="3735388" y="0"/>
                </a:moveTo>
                <a:lnTo>
                  <a:pt x="5872162" y="0"/>
                </a:lnTo>
                <a:lnTo>
                  <a:pt x="5872162" y="6858000"/>
                </a:lnTo>
                <a:lnTo>
                  <a:pt x="0" y="6858000"/>
                </a:lnTo>
                <a:close/>
              </a:path>
            </a:pathLst>
          </a:custGeom>
          <a:solidFill>
            <a:schemeClr val="accent4">
              <a:lumMod val="60000"/>
              <a:lumOff val="40000"/>
            </a:schemeClr>
          </a:solidFill>
          <a:ln>
            <a:noFill/>
          </a:ln>
        </p:spPr>
        <p:txBody>
          <a:bodyPr vert="horz" wrap="square" lIns="91440" tIns="45720" rIns="91440" bIns="45720" numCol="1" anchor="t" anchorCtr="0" compatLnSpc="1">
            <a:noAutofit/>
          </a:bodyPr>
          <a:lstStyle/>
          <a:p>
            <a:pPr fontAlgn="auto"/>
            <a:endParaRPr lang="en-US" strike="noStrike" noProof="1"/>
          </a:p>
        </p:txBody>
      </p:sp>
      <p:sp>
        <p:nvSpPr>
          <p:cNvPr id="8" name="Freeform 6"/>
          <p:cNvSpPr/>
          <p:nvPr userDrawn="1"/>
        </p:nvSpPr>
        <p:spPr bwMode="auto">
          <a:xfrm>
            <a:off x="7050088" y="0"/>
            <a:ext cx="4908550" cy="5510213"/>
          </a:xfrm>
          <a:custGeom>
            <a:avLst/>
            <a:gdLst>
              <a:gd name="T0" fmla="*/ 1201 w 3092"/>
              <a:gd name="T1" fmla="*/ 3471 h 3471"/>
              <a:gd name="T2" fmla="*/ 0 w 3092"/>
              <a:gd name="T3" fmla="*/ 3471 h 3471"/>
              <a:gd name="T4" fmla="*/ 1890 w 3092"/>
              <a:gd name="T5" fmla="*/ 0 h 3471"/>
              <a:gd name="T6" fmla="*/ 3092 w 3092"/>
              <a:gd name="T7" fmla="*/ 0 h 3471"/>
              <a:gd name="T8" fmla="*/ 1201 w 3092"/>
              <a:gd name="T9" fmla="*/ 3471 h 3471"/>
            </a:gdLst>
            <a:ahLst/>
            <a:cxnLst>
              <a:cxn ang="0">
                <a:pos x="T0" y="T1"/>
              </a:cxn>
              <a:cxn ang="0">
                <a:pos x="T2" y="T3"/>
              </a:cxn>
              <a:cxn ang="0">
                <a:pos x="T4" y="T5"/>
              </a:cxn>
              <a:cxn ang="0">
                <a:pos x="T6" y="T7"/>
              </a:cxn>
              <a:cxn ang="0">
                <a:pos x="T8" y="T9"/>
              </a:cxn>
            </a:cxnLst>
            <a:rect l="0" t="0" r="r" b="b"/>
            <a:pathLst>
              <a:path w="3092" h="3471">
                <a:moveTo>
                  <a:pt x="1201" y="3471"/>
                </a:moveTo>
                <a:lnTo>
                  <a:pt x="0" y="3471"/>
                </a:lnTo>
                <a:lnTo>
                  <a:pt x="1890" y="0"/>
                </a:lnTo>
                <a:lnTo>
                  <a:pt x="3092" y="0"/>
                </a:lnTo>
                <a:lnTo>
                  <a:pt x="1201" y="3471"/>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lstStyle/>
          <a:p>
            <a:pPr lvl="0" fontAlgn="auto"/>
            <a:endParaRPr lang="en-US" strike="noStrike" noProof="1"/>
          </a:p>
        </p:txBody>
      </p:sp>
      <p:sp>
        <p:nvSpPr>
          <p:cNvPr id="9" name="Freeform 7"/>
          <p:cNvSpPr/>
          <p:nvPr userDrawn="1"/>
        </p:nvSpPr>
        <p:spPr bwMode="auto">
          <a:xfrm>
            <a:off x="5343525" y="2371725"/>
            <a:ext cx="3617913" cy="3138488"/>
          </a:xfrm>
          <a:custGeom>
            <a:avLst/>
            <a:gdLst>
              <a:gd name="T0" fmla="*/ 1202 w 2279"/>
              <a:gd name="T1" fmla="*/ 0 h 1977"/>
              <a:gd name="T2" fmla="*/ 0 w 2279"/>
              <a:gd name="T3" fmla="*/ 0 h 1977"/>
              <a:gd name="T4" fmla="*/ 1076 w 2279"/>
              <a:gd name="T5" fmla="*/ 1977 h 1977"/>
              <a:gd name="T6" fmla="*/ 2279 w 2279"/>
              <a:gd name="T7" fmla="*/ 1977 h 1977"/>
              <a:gd name="T8" fmla="*/ 1202 w 2279"/>
              <a:gd name="T9" fmla="*/ 0 h 1977"/>
            </a:gdLst>
            <a:ahLst/>
            <a:cxnLst>
              <a:cxn ang="0">
                <a:pos x="T0" y="T1"/>
              </a:cxn>
              <a:cxn ang="0">
                <a:pos x="T2" y="T3"/>
              </a:cxn>
              <a:cxn ang="0">
                <a:pos x="T4" y="T5"/>
              </a:cxn>
              <a:cxn ang="0">
                <a:pos x="T6" y="T7"/>
              </a:cxn>
              <a:cxn ang="0">
                <a:pos x="T8" y="T9"/>
              </a:cxn>
            </a:cxnLst>
            <a:rect l="0" t="0" r="r" b="b"/>
            <a:pathLst>
              <a:path w="2279" h="1977">
                <a:moveTo>
                  <a:pt x="1202" y="0"/>
                </a:moveTo>
                <a:lnTo>
                  <a:pt x="0" y="0"/>
                </a:lnTo>
                <a:lnTo>
                  <a:pt x="1076" y="1977"/>
                </a:lnTo>
                <a:lnTo>
                  <a:pt x="2279" y="1977"/>
                </a:lnTo>
                <a:lnTo>
                  <a:pt x="1202" y="0"/>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lstStyle/>
          <a:p>
            <a:pPr lvl="0" fontAlgn="auto"/>
            <a:endParaRPr lang="en-US" strike="noStrike" noProof="1"/>
          </a:p>
        </p:txBody>
      </p:sp>
      <p:sp>
        <p:nvSpPr>
          <p:cNvPr id="10" name="Freeform 8"/>
          <p:cNvSpPr/>
          <p:nvPr userDrawn="1"/>
        </p:nvSpPr>
        <p:spPr bwMode="auto">
          <a:xfrm>
            <a:off x="2909888" y="2371725"/>
            <a:ext cx="4351338" cy="4486275"/>
          </a:xfrm>
          <a:custGeom>
            <a:avLst/>
            <a:gdLst>
              <a:gd name="T0" fmla="*/ 1202 w 2741"/>
              <a:gd name="T1" fmla="*/ 2826 h 2826"/>
              <a:gd name="T2" fmla="*/ 2741 w 2741"/>
              <a:gd name="T3" fmla="*/ 0 h 2826"/>
              <a:gd name="T4" fmla="*/ 1539 w 2741"/>
              <a:gd name="T5" fmla="*/ 0 h 2826"/>
              <a:gd name="T6" fmla="*/ 0 w 2741"/>
              <a:gd name="T7" fmla="*/ 2826 h 2826"/>
              <a:gd name="T8" fmla="*/ 1202 w 2741"/>
              <a:gd name="T9" fmla="*/ 2826 h 2826"/>
            </a:gdLst>
            <a:ahLst/>
            <a:cxnLst>
              <a:cxn ang="0">
                <a:pos x="T0" y="T1"/>
              </a:cxn>
              <a:cxn ang="0">
                <a:pos x="T2" y="T3"/>
              </a:cxn>
              <a:cxn ang="0">
                <a:pos x="T4" y="T5"/>
              </a:cxn>
              <a:cxn ang="0">
                <a:pos x="T6" y="T7"/>
              </a:cxn>
              <a:cxn ang="0">
                <a:pos x="T8" y="T9"/>
              </a:cxn>
            </a:cxnLst>
            <a:rect l="0" t="0" r="r" b="b"/>
            <a:pathLst>
              <a:path w="2741" h="2826">
                <a:moveTo>
                  <a:pt x="1202" y="2826"/>
                </a:moveTo>
                <a:lnTo>
                  <a:pt x="2741" y="0"/>
                </a:lnTo>
                <a:lnTo>
                  <a:pt x="1539" y="0"/>
                </a:lnTo>
                <a:lnTo>
                  <a:pt x="0" y="2826"/>
                </a:lnTo>
                <a:lnTo>
                  <a:pt x="1202" y="2826"/>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lstStyle/>
          <a:p>
            <a:pPr lvl="0" fontAlgn="auto"/>
            <a:endParaRPr lang="en-US" strike="noStrike" noProof="1"/>
          </a:p>
        </p:txBody>
      </p:sp>
      <p:sp>
        <p:nvSpPr>
          <p:cNvPr id="11" name="Freeform 16"/>
          <p:cNvSpPr/>
          <p:nvPr userDrawn="1"/>
        </p:nvSpPr>
        <p:spPr bwMode="auto">
          <a:xfrm rot="10800000">
            <a:off x="0" y="0"/>
            <a:ext cx="1843088" cy="3384550"/>
          </a:xfrm>
          <a:custGeom>
            <a:avLst/>
            <a:gdLst>
              <a:gd name="connsiteX0" fmla="*/ 1843880 w 1843880"/>
              <a:gd name="connsiteY0" fmla="*/ 3385279 h 3385279"/>
              <a:gd name="connsiteX1" fmla="*/ 0 w 1843880"/>
              <a:gd name="connsiteY1" fmla="*/ 3385279 h 3385279"/>
              <a:gd name="connsiteX2" fmla="*/ 1843880 w 1843880"/>
              <a:gd name="connsiteY2" fmla="*/ 0 h 3385279"/>
            </a:gdLst>
            <a:ahLst/>
            <a:cxnLst>
              <a:cxn ang="0">
                <a:pos x="connsiteX0" y="connsiteY0"/>
              </a:cxn>
              <a:cxn ang="0">
                <a:pos x="connsiteX1" y="connsiteY1"/>
              </a:cxn>
              <a:cxn ang="0">
                <a:pos x="connsiteX2" y="connsiteY2"/>
              </a:cxn>
            </a:cxnLst>
            <a:rect l="l" t="t" r="r" b="b"/>
            <a:pathLst>
              <a:path w="1843880" h="3385279">
                <a:moveTo>
                  <a:pt x="1843880" y="3385279"/>
                </a:moveTo>
                <a:lnTo>
                  <a:pt x="0" y="3385279"/>
                </a:lnTo>
                <a:lnTo>
                  <a:pt x="1843880" y="0"/>
                </a:lnTo>
                <a:close/>
              </a:path>
            </a:pathLst>
          </a:custGeom>
          <a:solidFill>
            <a:schemeClr val="accent4">
              <a:lumMod val="60000"/>
              <a:lumOff val="4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sp>
        <p:nvSpPr>
          <p:cNvPr id="2" name="日期占位符 1"/>
          <p:cNvSpPr>
            <a:spLocks noGrp="1"/>
          </p:cNvSpPr>
          <p:nvPr>
            <p:ph type="dt" sz="half" idx="10"/>
          </p:nvPr>
        </p:nvSpPr>
        <p:spPr/>
        <p:txBody>
          <a:bodyPr/>
          <a:p>
            <a:pPr fontAlgn="auto"/>
            <a:fld id="{8EE0F13D-3A25-48D7-AE49-AD8F52A3A894}"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F907EAAF-726A-48BF-8337-D8EF7498601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grpSp>
        <p:nvGrpSpPr>
          <p:cNvPr id="7" name="Group 5"/>
          <p:cNvGrpSpPr/>
          <p:nvPr userDrawn="1"/>
        </p:nvGrpSpPr>
        <p:grpSpPr>
          <a:xfrm>
            <a:off x="20638" y="0"/>
            <a:ext cx="12171363" cy="6858000"/>
            <a:chOff x="20638" y="0"/>
            <a:chExt cx="12171362" cy="6858000"/>
          </a:xfrm>
          <a:solidFill>
            <a:schemeClr val="accent4">
              <a:lumMod val="60000"/>
              <a:lumOff val="40000"/>
            </a:schemeClr>
          </a:solidFill>
        </p:grpSpPr>
        <p:sp>
          <p:nvSpPr>
            <p:cNvPr id="8" name="Freeform 6"/>
            <p:cNvSpPr/>
            <p:nvPr userDrawn="1"/>
          </p:nvSpPr>
          <p:spPr bwMode="auto">
            <a:xfrm>
              <a:off x="20638" y="0"/>
              <a:ext cx="5872162" cy="6858000"/>
            </a:xfrm>
            <a:custGeom>
              <a:avLst/>
              <a:gdLst>
                <a:gd name="connsiteX0" fmla="*/ 3735388 w 5872162"/>
                <a:gd name="connsiteY0" fmla="*/ 0 h 6858000"/>
                <a:gd name="connsiteX1" fmla="*/ 5872162 w 5872162"/>
                <a:gd name="connsiteY1" fmla="*/ 0 h 6858000"/>
                <a:gd name="connsiteX2" fmla="*/ 5872162 w 5872162"/>
                <a:gd name="connsiteY2" fmla="*/ 6858000 h 6858000"/>
                <a:gd name="connsiteX3" fmla="*/ 0 w 58721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72162" h="6858000">
                  <a:moveTo>
                    <a:pt x="3735388" y="0"/>
                  </a:moveTo>
                  <a:lnTo>
                    <a:pt x="5872162" y="0"/>
                  </a:lnTo>
                  <a:lnTo>
                    <a:pt x="5872162" y="6858000"/>
                  </a:lnTo>
                  <a:lnTo>
                    <a:pt x="0" y="6858000"/>
                  </a:lnTo>
                  <a:close/>
                </a:path>
              </a:pathLst>
            </a:custGeom>
            <a:grpFill/>
            <a:ln>
              <a:noFill/>
            </a:ln>
          </p:spPr>
          <p:txBody>
            <a:bodyPr vert="horz" wrap="square" lIns="91440" tIns="45720" rIns="91440" bIns="45720" numCol="1" anchor="t" anchorCtr="0" compatLnSpc="1">
              <a:noAutofit/>
            </a:bodyPr>
            <a:lstStyle/>
            <a:p>
              <a:pPr lvl="0" fontAlgn="auto"/>
              <a:endParaRPr lang="en-US" strike="noStrike" noProof="1"/>
            </a:p>
          </p:txBody>
        </p:sp>
        <p:sp>
          <p:nvSpPr>
            <p:cNvPr id="9" name="Rectangle 2"/>
            <p:cNvSpPr/>
            <p:nvPr userDrawn="1"/>
          </p:nvSpPr>
          <p:spPr>
            <a:xfrm>
              <a:off x="5892800" y="0"/>
              <a:ext cx="6299200" cy="6858000"/>
            </a:xfrm>
            <a:prstGeom prst="rect">
              <a:avLst/>
            </a:prstGeom>
            <a:grpFill/>
            <a:ln>
              <a:noFill/>
            </a:ln>
          </p:spPr>
          <p:txBody>
            <a:bodyPr vert="horz" wrap="square" lIns="91440" tIns="45720" rIns="91440" bIns="45720" numCol="1" anchor="t" anchorCtr="0" compatLnSpc="1">
              <a:noAutofit/>
            </a:bodyPr>
            <a:lstStyle/>
            <a:p>
              <a:pPr lvl="0" fontAlgn="auto"/>
              <a:endParaRPr lang="en-US" strike="noStrike" noProof="1">
                <a:solidFill>
                  <a:schemeClr val="tx1"/>
                </a:solidFill>
              </a:endParaRPr>
            </a:p>
          </p:txBody>
        </p:sp>
      </p:grpSp>
      <p:sp>
        <p:nvSpPr>
          <p:cNvPr id="10" name="Freeform 6"/>
          <p:cNvSpPr/>
          <p:nvPr userDrawn="1"/>
        </p:nvSpPr>
        <p:spPr bwMode="auto">
          <a:xfrm>
            <a:off x="750888" y="0"/>
            <a:ext cx="4908550" cy="5510213"/>
          </a:xfrm>
          <a:custGeom>
            <a:avLst/>
            <a:gdLst>
              <a:gd name="T0" fmla="*/ 1201 w 3092"/>
              <a:gd name="T1" fmla="*/ 3471 h 3471"/>
              <a:gd name="T2" fmla="*/ 0 w 3092"/>
              <a:gd name="T3" fmla="*/ 3471 h 3471"/>
              <a:gd name="T4" fmla="*/ 1890 w 3092"/>
              <a:gd name="T5" fmla="*/ 0 h 3471"/>
              <a:gd name="T6" fmla="*/ 3092 w 3092"/>
              <a:gd name="T7" fmla="*/ 0 h 3471"/>
              <a:gd name="T8" fmla="*/ 1201 w 3092"/>
              <a:gd name="T9" fmla="*/ 3471 h 3471"/>
            </a:gdLst>
            <a:ahLst/>
            <a:cxnLst>
              <a:cxn ang="0">
                <a:pos x="T0" y="T1"/>
              </a:cxn>
              <a:cxn ang="0">
                <a:pos x="T2" y="T3"/>
              </a:cxn>
              <a:cxn ang="0">
                <a:pos x="T4" y="T5"/>
              </a:cxn>
              <a:cxn ang="0">
                <a:pos x="T6" y="T7"/>
              </a:cxn>
              <a:cxn ang="0">
                <a:pos x="T8" y="T9"/>
              </a:cxn>
            </a:cxnLst>
            <a:rect l="0" t="0" r="r" b="b"/>
            <a:pathLst>
              <a:path w="3092" h="3471">
                <a:moveTo>
                  <a:pt x="1201" y="3471"/>
                </a:moveTo>
                <a:lnTo>
                  <a:pt x="0" y="3471"/>
                </a:lnTo>
                <a:lnTo>
                  <a:pt x="1890" y="0"/>
                </a:lnTo>
                <a:lnTo>
                  <a:pt x="3092" y="0"/>
                </a:lnTo>
                <a:lnTo>
                  <a:pt x="1201" y="3471"/>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lstStyle/>
          <a:p>
            <a:pPr lvl="0" fontAlgn="auto"/>
            <a:endParaRPr lang="en-US" strike="noStrike" noProof="1"/>
          </a:p>
        </p:txBody>
      </p:sp>
      <p:sp>
        <p:nvSpPr>
          <p:cNvPr id="11" name="Freeform 14"/>
          <p:cNvSpPr/>
          <p:nvPr userDrawn="1"/>
        </p:nvSpPr>
        <p:spPr bwMode="auto">
          <a:xfrm>
            <a:off x="0" y="2371725"/>
            <a:ext cx="2662238" cy="3138488"/>
          </a:xfrm>
          <a:custGeom>
            <a:avLst/>
            <a:gdLst>
              <a:gd name="connsiteX0" fmla="*/ 0 w 2662239"/>
              <a:gd name="connsiteY0" fmla="*/ 0 h 3138488"/>
              <a:gd name="connsiteX1" fmla="*/ 952501 w 2662239"/>
              <a:gd name="connsiteY1" fmla="*/ 0 h 3138488"/>
              <a:gd name="connsiteX2" fmla="*/ 2662239 w 2662239"/>
              <a:gd name="connsiteY2" fmla="*/ 3138488 h 3138488"/>
              <a:gd name="connsiteX3" fmla="*/ 752476 w 2662239"/>
              <a:gd name="connsiteY3" fmla="*/ 3138488 h 3138488"/>
              <a:gd name="connsiteX4" fmla="*/ 0 w 2662239"/>
              <a:gd name="connsiteY4" fmla="*/ 1755918 h 3138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2239" h="3138488">
                <a:moveTo>
                  <a:pt x="0" y="0"/>
                </a:moveTo>
                <a:lnTo>
                  <a:pt x="952501" y="0"/>
                </a:lnTo>
                <a:lnTo>
                  <a:pt x="2662239" y="3138488"/>
                </a:lnTo>
                <a:lnTo>
                  <a:pt x="752476" y="3138488"/>
                </a:lnTo>
                <a:lnTo>
                  <a:pt x="0" y="1755918"/>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sp>
        <p:nvSpPr>
          <p:cNvPr id="12" name="Freeform 12"/>
          <p:cNvSpPr/>
          <p:nvPr userDrawn="1"/>
        </p:nvSpPr>
        <p:spPr bwMode="auto">
          <a:xfrm>
            <a:off x="0" y="2371725"/>
            <a:ext cx="962025" cy="1766888"/>
          </a:xfrm>
          <a:custGeom>
            <a:avLst/>
            <a:gdLst>
              <a:gd name="connsiteX0" fmla="*/ 0 w 962026"/>
              <a:gd name="connsiteY0" fmla="*/ 0 h 1766527"/>
              <a:gd name="connsiteX1" fmla="*/ 962026 w 962026"/>
              <a:gd name="connsiteY1" fmla="*/ 0 h 1766527"/>
              <a:gd name="connsiteX2" fmla="*/ 0 w 962026"/>
              <a:gd name="connsiteY2" fmla="*/ 1766527 h 1766527"/>
            </a:gdLst>
            <a:ahLst/>
            <a:cxnLst>
              <a:cxn ang="0">
                <a:pos x="connsiteX0" y="connsiteY0"/>
              </a:cxn>
              <a:cxn ang="0">
                <a:pos x="connsiteX1" y="connsiteY1"/>
              </a:cxn>
              <a:cxn ang="0">
                <a:pos x="connsiteX2" y="connsiteY2"/>
              </a:cxn>
            </a:cxnLst>
            <a:rect l="l" t="t" r="r" b="b"/>
            <a:pathLst>
              <a:path w="962026" h="1766527">
                <a:moveTo>
                  <a:pt x="0" y="0"/>
                </a:moveTo>
                <a:lnTo>
                  <a:pt x="962026" y="0"/>
                </a:lnTo>
                <a:lnTo>
                  <a:pt x="0" y="1766527"/>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sp>
        <p:nvSpPr>
          <p:cNvPr id="2" name="日期占位符 1"/>
          <p:cNvSpPr>
            <a:spLocks noGrp="1"/>
          </p:cNvSpPr>
          <p:nvPr>
            <p:ph type="dt" sz="half" idx="10"/>
          </p:nvPr>
        </p:nvSpPr>
        <p:spPr/>
        <p:txBody>
          <a:bodyPr/>
          <a:p>
            <a:pPr fontAlgn="auto"/>
            <a:fld id="{8EE0F13D-3A25-48D7-AE49-AD8F52A3A894}"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F907EAAF-726A-48BF-8337-D8EF7498601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5">
    <p:spTree>
      <p:nvGrpSpPr>
        <p:cNvPr id="1" name=""/>
        <p:cNvGrpSpPr/>
        <p:nvPr/>
      </p:nvGrpSpPr>
      <p:grpSpPr>
        <a:xfrm>
          <a:off x="0" y="0"/>
          <a:ext cx="0" cy="0"/>
          <a:chOff x="0" y="0"/>
          <a:chExt cx="0" cy="0"/>
        </a:xfrm>
      </p:grpSpPr>
      <p:grpSp>
        <p:nvGrpSpPr>
          <p:cNvPr id="5122" name="组合 6"/>
          <p:cNvGrpSpPr/>
          <p:nvPr userDrawn="1"/>
        </p:nvGrpSpPr>
        <p:grpSpPr>
          <a:xfrm>
            <a:off x="0" y="0"/>
            <a:ext cx="1511300" cy="1150938"/>
            <a:chOff x="0" y="-1"/>
            <a:chExt cx="1511300" cy="1150482"/>
          </a:xfrm>
        </p:grpSpPr>
        <p:sp>
          <p:nvSpPr>
            <p:cNvPr id="5" name="Freeform 18"/>
            <p:cNvSpPr/>
            <p:nvPr userDrawn="1"/>
          </p:nvSpPr>
          <p:spPr bwMode="auto">
            <a:xfrm rot="10800000">
              <a:off x="0" y="-1"/>
              <a:ext cx="888256" cy="1150482"/>
            </a:xfrm>
            <a:custGeom>
              <a:avLst/>
              <a:gdLst>
                <a:gd name="connsiteX0" fmla="*/ 888256 w 888256"/>
                <a:gd name="connsiteY0" fmla="*/ 1150482 h 1150482"/>
                <a:gd name="connsiteX1" fmla="*/ 626160 w 888256"/>
                <a:gd name="connsiteY1" fmla="*/ 1150482 h 1150482"/>
                <a:gd name="connsiteX2" fmla="*/ 0 w 888256"/>
                <a:gd name="connsiteY2" fmla="*/ 0 h 1150482"/>
                <a:gd name="connsiteX3" fmla="*/ 699484 w 888256"/>
                <a:gd name="connsiteY3" fmla="*/ 0 h 1150482"/>
                <a:gd name="connsiteX4" fmla="*/ 888256 w 888256"/>
                <a:gd name="connsiteY4" fmla="*/ 346520 h 115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256" h="1150482">
                  <a:moveTo>
                    <a:pt x="888256" y="1150482"/>
                  </a:moveTo>
                  <a:lnTo>
                    <a:pt x="626160" y="1150482"/>
                  </a:lnTo>
                  <a:lnTo>
                    <a:pt x="0" y="0"/>
                  </a:lnTo>
                  <a:lnTo>
                    <a:pt x="699484" y="0"/>
                  </a:lnTo>
                  <a:lnTo>
                    <a:pt x="888256" y="346520"/>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sp>
          <p:nvSpPr>
            <p:cNvPr id="6" name="Freeform 17"/>
            <p:cNvSpPr/>
            <p:nvPr userDrawn="1"/>
          </p:nvSpPr>
          <p:spPr bwMode="auto">
            <a:xfrm rot="10800000">
              <a:off x="185280" y="-1"/>
              <a:ext cx="1326020" cy="1150482"/>
            </a:xfrm>
            <a:custGeom>
              <a:avLst/>
              <a:gdLst>
                <a:gd name="connsiteX0" fmla="*/ 1417257 w 2999525"/>
                <a:gd name="connsiteY0" fmla="*/ 0 h 2602449"/>
                <a:gd name="connsiteX1" fmla="*/ 2999525 w 2999525"/>
                <a:gd name="connsiteY1" fmla="*/ 0 h 2602449"/>
                <a:gd name="connsiteX2" fmla="*/ 1582268 w 2999525"/>
                <a:gd name="connsiteY2" fmla="*/ 2602449 h 2602449"/>
                <a:gd name="connsiteX3" fmla="*/ 0 w 2999525"/>
                <a:gd name="connsiteY3" fmla="*/ 2602449 h 2602449"/>
              </a:gdLst>
              <a:ahLst/>
              <a:cxnLst>
                <a:cxn ang="0">
                  <a:pos x="connsiteX0" y="connsiteY0"/>
                </a:cxn>
                <a:cxn ang="0">
                  <a:pos x="connsiteX1" y="connsiteY1"/>
                </a:cxn>
                <a:cxn ang="0">
                  <a:pos x="connsiteX2" y="connsiteY2"/>
                </a:cxn>
                <a:cxn ang="0">
                  <a:pos x="connsiteX3" y="connsiteY3"/>
                </a:cxn>
              </a:cxnLst>
              <a:rect l="l" t="t" r="r" b="b"/>
              <a:pathLst>
                <a:path w="2999525" h="2602449">
                  <a:moveTo>
                    <a:pt x="1417257" y="0"/>
                  </a:moveTo>
                  <a:lnTo>
                    <a:pt x="2999525" y="0"/>
                  </a:lnTo>
                  <a:lnTo>
                    <a:pt x="1582268" y="2602449"/>
                  </a:lnTo>
                  <a:lnTo>
                    <a:pt x="0" y="2602449"/>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grpSp>
      <p:sp>
        <p:nvSpPr>
          <p:cNvPr id="2" name="日期占位符 1"/>
          <p:cNvSpPr>
            <a:spLocks noGrp="1"/>
          </p:cNvSpPr>
          <p:nvPr>
            <p:ph type="dt" sz="half" idx="10"/>
          </p:nvPr>
        </p:nvSpPr>
        <p:spPr/>
        <p:txBody>
          <a:bodyPr/>
          <a:p>
            <a:pPr fontAlgn="auto"/>
            <a:fld id="{8EE0F13D-3A25-48D7-AE49-AD8F52A3A894}"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F907EAAF-726A-48BF-8337-D8EF7498601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
    <p:bg>
      <p:bgPr>
        <a:solidFill>
          <a:schemeClr val="bg1"/>
        </a:solidFill>
        <a:effectLst/>
      </p:bgPr>
    </p:bg>
    <p:spTree>
      <p:nvGrpSpPr>
        <p:cNvPr id="1" name=""/>
        <p:cNvGrpSpPr/>
        <p:nvPr/>
      </p:nvGrpSpPr>
      <p:grpSpPr>
        <a:xfrm>
          <a:off x="0" y="0"/>
          <a:ext cx="0" cy="0"/>
          <a:chOff x="0" y="0"/>
          <a:chExt cx="0" cy="0"/>
        </a:xfrm>
      </p:grpSpPr>
      <p:grpSp>
        <p:nvGrpSpPr>
          <p:cNvPr id="6146" name="组合 6"/>
          <p:cNvGrpSpPr/>
          <p:nvPr userDrawn="1"/>
        </p:nvGrpSpPr>
        <p:grpSpPr>
          <a:xfrm>
            <a:off x="0" y="0"/>
            <a:ext cx="1511300" cy="1150938"/>
            <a:chOff x="0" y="-1"/>
            <a:chExt cx="1511300" cy="1150482"/>
          </a:xfrm>
        </p:grpSpPr>
        <p:sp>
          <p:nvSpPr>
            <p:cNvPr id="11" name="Freeform 18"/>
            <p:cNvSpPr/>
            <p:nvPr userDrawn="1"/>
          </p:nvSpPr>
          <p:spPr bwMode="auto">
            <a:xfrm rot="10800000">
              <a:off x="0" y="-1"/>
              <a:ext cx="888256" cy="1150482"/>
            </a:xfrm>
            <a:custGeom>
              <a:avLst/>
              <a:gdLst>
                <a:gd name="connsiteX0" fmla="*/ 888256 w 888256"/>
                <a:gd name="connsiteY0" fmla="*/ 1150482 h 1150482"/>
                <a:gd name="connsiteX1" fmla="*/ 626160 w 888256"/>
                <a:gd name="connsiteY1" fmla="*/ 1150482 h 1150482"/>
                <a:gd name="connsiteX2" fmla="*/ 0 w 888256"/>
                <a:gd name="connsiteY2" fmla="*/ 0 h 1150482"/>
                <a:gd name="connsiteX3" fmla="*/ 699484 w 888256"/>
                <a:gd name="connsiteY3" fmla="*/ 0 h 1150482"/>
                <a:gd name="connsiteX4" fmla="*/ 888256 w 888256"/>
                <a:gd name="connsiteY4" fmla="*/ 346520 h 115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256" h="1150482">
                  <a:moveTo>
                    <a:pt x="888256" y="1150482"/>
                  </a:moveTo>
                  <a:lnTo>
                    <a:pt x="626160" y="1150482"/>
                  </a:lnTo>
                  <a:lnTo>
                    <a:pt x="0" y="0"/>
                  </a:lnTo>
                  <a:lnTo>
                    <a:pt x="699484" y="0"/>
                  </a:lnTo>
                  <a:lnTo>
                    <a:pt x="888256" y="346520"/>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sp>
          <p:nvSpPr>
            <p:cNvPr id="12" name="Freeform 17"/>
            <p:cNvSpPr/>
            <p:nvPr userDrawn="1"/>
          </p:nvSpPr>
          <p:spPr bwMode="auto">
            <a:xfrm rot="10800000">
              <a:off x="185280" y="-1"/>
              <a:ext cx="1326020" cy="1150482"/>
            </a:xfrm>
            <a:custGeom>
              <a:avLst/>
              <a:gdLst>
                <a:gd name="connsiteX0" fmla="*/ 1417257 w 2999525"/>
                <a:gd name="connsiteY0" fmla="*/ 0 h 2602449"/>
                <a:gd name="connsiteX1" fmla="*/ 2999525 w 2999525"/>
                <a:gd name="connsiteY1" fmla="*/ 0 h 2602449"/>
                <a:gd name="connsiteX2" fmla="*/ 1582268 w 2999525"/>
                <a:gd name="connsiteY2" fmla="*/ 2602449 h 2602449"/>
                <a:gd name="connsiteX3" fmla="*/ 0 w 2999525"/>
                <a:gd name="connsiteY3" fmla="*/ 2602449 h 2602449"/>
              </a:gdLst>
              <a:ahLst/>
              <a:cxnLst>
                <a:cxn ang="0">
                  <a:pos x="connsiteX0" y="connsiteY0"/>
                </a:cxn>
                <a:cxn ang="0">
                  <a:pos x="connsiteX1" y="connsiteY1"/>
                </a:cxn>
                <a:cxn ang="0">
                  <a:pos x="connsiteX2" y="connsiteY2"/>
                </a:cxn>
                <a:cxn ang="0">
                  <a:pos x="connsiteX3" y="connsiteY3"/>
                </a:cxn>
              </a:cxnLst>
              <a:rect l="l" t="t" r="r" b="b"/>
              <a:pathLst>
                <a:path w="2999525" h="2602449">
                  <a:moveTo>
                    <a:pt x="1417257" y="0"/>
                  </a:moveTo>
                  <a:lnTo>
                    <a:pt x="2999525" y="0"/>
                  </a:lnTo>
                  <a:lnTo>
                    <a:pt x="1582268" y="2602449"/>
                  </a:lnTo>
                  <a:lnTo>
                    <a:pt x="0" y="2602449"/>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grpSp>
      <p:sp>
        <p:nvSpPr>
          <p:cNvPr id="2" name="日期占位符 1"/>
          <p:cNvSpPr>
            <a:spLocks noGrp="1"/>
          </p:cNvSpPr>
          <p:nvPr>
            <p:ph type="dt" sz="half" idx="10"/>
          </p:nvPr>
        </p:nvSpPr>
        <p:spPr/>
        <p:txBody>
          <a:bodyPr/>
          <a:p>
            <a:pPr fontAlgn="auto"/>
            <a:fld id="{8EE0F13D-3A25-48D7-AE49-AD8F52A3A894}"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F907EAAF-726A-48BF-8337-D8EF7498601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grpSp>
        <p:nvGrpSpPr>
          <p:cNvPr id="7170" name="组合 2"/>
          <p:cNvGrpSpPr/>
          <p:nvPr userDrawn="1"/>
        </p:nvGrpSpPr>
        <p:grpSpPr>
          <a:xfrm>
            <a:off x="0" y="0"/>
            <a:ext cx="1511300" cy="1150938"/>
            <a:chOff x="0" y="-1"/>
            <a:chExt cx="1511300" cy="1150482"/>
          </a:xfrm>
        </p:grpSpPr>
        <p:sp>
          <p:nvSpPr>
            <p:cNvPr id="4" name="Freeform 18"/>
            <p:cNvSpPr/>
            <p:nvPr userDrawn="1"/>
          </p:nvSpPr>
          <p:spPr bwMode="auto">
            <a:xfrm rot="10800000">
              <a:off x="0" y="-1"/>
              <a:ext cx="888256" cy="1150482"/>
            </a:xfrm>
            <a:custGeom>
              <a:avLst/>
              <a:gdLst>
                <a:gd name="connsiteX0" fmla="*/ 888256 w 888256"/>
                <a:gd name="connsiteY0" fmla="*/ 1150482 h 1150482"/>
                <a:gd name="connsiteX1" fmla="*/ 626160 w 888256"/>
                <a:gd name="connsiteY1" fmla="*/ 1150482 h 1150482"/>
                <a:gd name="connsiteX2" fmla="*/ 0 w 888256"/>
                <a:gd name="connsiteY2" fmla="*/ 0 h 1150482"/>
                <a:gd name="connsiteX3" fmla="*/ 699484 w 888256"/>
                <a:gd name="connsiteY3" fmla="*/ 0 h 1150482"/>
                <a:gd name="connsiteX4" fmla="*/ 888256 w 888256"/>
                <a:gd name="connsiteY4" fmla="*/ 346520 h 115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256" h="1150482">
                  <a:moveTo>
                    <a:pt x="888256" y="1150482"/>
                  </a:moveTo>
                  <a:lnTo>
                    <a:pt x="626160" y="1150482"/>
                  </a:lnTo>
                  <a:lnTo>
                    <a:pt x="0" y="0"/>
                  </a:lnTo>
                  <a:lnTo>
                    <a:pt x="699484" y="0"/>
                  </a:lnTo>
                  <a:lnTo>
                    <a:pt x="888256" y="346520"/>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sp>
          <p:nvSpPr>
            <p:cNvPr id="5" name="Freeform 17"/>
            <p:cNvSpPr/>
            <p:nvPr userDrawn="1"/>
          </p:nvSpPr>
          <p:spPr bwMode="auto">
            <a:xfrm rot="10800000">
              <a:off x="185280" y="-1"/>
              <a:ext cx="1326020" cy="1150482"/>
            </a:xfrm>
            <a:custGeom>
              <a:avLst/>
              <a:gdLst>
                <a:gd name="connsiteX0" fmla="*/ 1417257 w 2999525"/>
                <a:gd name="connsiteY0" fmla="*/ 0 h 2602449"/>
                <a:gd name="connsiteX1" fmla="*/ 2999525 w 2999525"/>
                <a:gd name="connsiteY1" fmla="*/ 0 h 2602449"/>
                <a:gd name="connsiteX2" fmla="*/ 1582268 w 2999525"/>
                <a:gd name="connsiteY2" fmla="*/ 2602449 h 2602449"/>
                <a:gd name="connsiteX3" fmla="*/ 0 w 2999525"/>
                <a:gd name="connsiteY3" fmla="*/ 2602449 h 2602449"/>
              </a:gdLst>
              <a:ahLst/>
              <a:cxnLst>
                <a:cxn ang="0">
                  <a:pos x="connsiteX0" y="connsiteY0"/>
                </a:cxn>
                <a:cxn ang="0">
                  <a:pos x="connsiteX1" y="connsiteY1"/>
                </a:cxn>
                <a:cxn ang="0">
                  <a:pos x="connsiteX2" y="connsiteY2"/>
                </a:cxn>
                <a:cxn ang="0">
                  <a:pos x="connsiteX3" y="connsiteY3"/>
                </a:cxn>
              </a:cxnLst>
              <a:rect l="l" t="t" r="r" b="b"/>
              <a:pathLst>
                <a:path w="2999525" h="2602449">
                  <a:moveTo>
                    <a:pt x="1417257" y="0"/>
                  </a:moveTo>
                  <a:lnTo>
                    <a:pt x="2999525" y="0"/>
                  </a:lnTo>
                  <a:lnTo>
                    <a:pt x="1582268" y="2602449"/>
                  </a:lnTo>
                  <a:lnTo>
                    <a:pt x="0" y="2602449"/>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grpSp>
      <p:sp>
        <p:nvSpPr>
          <p:cNvPr id="15" name="Picture Placeholder 7"/>
          <p:cNvSpPr>
            <a:spLocks noGrp="1"/>
          </p:cNvSpPr>
          <p:nvPr>
            <p:ph type="pic" sz="quarter" idx="10"/>
          </p:nvPr>
        </p:nvSpPr>
        <p:spPr>
          <a:xfrm>
            <a:off x="1046631" y="1694328"/>
            <a:ext cx="2433916" cy="4329953"/>
          </a:xfrm>
        </p:spPr>
        <p:txBody>
          <a:bodyPr/>
          <a:lstStyle/>
          <a:p>
            <a:pPr fontAlgn="auto"/>
            <a:endParaRPr lang="en-US" strike="noStrike" noProof="1"/>
          </a:p>
        </p:txBody>
      </p:sp>
      <p:sp>
        <p:nvSpPr>
          <p:cNvPr id="2" name="日期占位符 1"/>
          <p:cNvSpPr>
            <a:spLocks noGrp="1"/>
          </p:cNvSpPr>
          <p:nvPr>
            <p:ph type="dt" sz="half" idx="11"/>
          </p:nvPr>
        </p:nvSpPr>
        <p:spPr/>
        <p:txBody>
          <a:bodyPr/>
          <a:p>
            <a:pPr fontAlgn="auto"/>
            <a:fld id="{8EE0F13D-3A25-48D7-AE49-AD8F52A3A894}"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2"/>
          </p:nvPr>
        </p:nvSpPr>
        <p:spPr/>
        <p:txBody>
          <a:bodyPr/>
          <a:p>
            <a:pPr fontAlgn="auto"/>
            <a:endParaRPr lang="zh-CN" altLang="en-US" strike="noStrike" noProof="1"/>
          </a:p>
        </p:txBody>
      </p:sp>
      <p:sp>
        <p:nvSpPr>
          <p:cNvPr id="6" name="灯片编号占位符 5"/>
          <p:cNvSpPr>
            <a:spLocks noGrp="1"/>
          </p:cNvSpPr>
          <p:nvPr>
            <p:ph type="sldNum" sz="quarter" idx="13"/>
          </p:nvPr>
        </p:nvSpPr>
        <p:spPr/>
        <p:txBody>
          <a:bodyPr/>
          <a:p>
            <a:pPr fontAlgn="auto"/>
            <a:fld id="{F907EAAF-726A-48BF-8337-D8EF7498601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
    <p:spTree>
      <p:nvGrpSpPr>
        <p:cNvPr id="1" name=""/>
        <p:cNvGrpSpPr/>
        <p:nvPr/>
      </p:nvGrpSpPr>
      <p:grpSpPr>
        <a:xfrm>
          <a:off x="0" y="0"/>
          <a:ext cx="0" cy="0"/>
          <a:chOff x="0" y="0"/>
          <a:chExt cx="0" cy="0"/>
        </a:xfrm>
      </p:grpSpPr>
      <p:grpSp>
        <p:nvGrpSpPr>
          <p:cNvPr id="8194" name="组合 2"/>
          <p:cNvGrpSpPr/>
          <p:nvPr userDrawn="1"/>
        </p:nvGrpSpPr>
        <p:grpSpPr>
          <a:xfrm>
            <a:off x="0" y="0"/>
            <a:ext cx="1511300" cy="1150938"/>
            <a:chOff x="0" y="-1"/>
            <a:chExt cx="1511300" cy="1150482"/>
          </a:xfrm>
        </p:grpSpPr>
        <p:sp>
          <p:nvSpPr>
            <p:cNvPr id="4" name="Freeform 18"/>
            <p:cNvSpPr/>
            <p:nvPr userDrawn="1"/>
          </p:nvSpPr>
          <p:spPr bwMode="auto">
            <a:xfrm rot="10800000">
              <a:off x="0" y="-1"/>
              <a:ext cx="888256" cy="1150482"/>
            </a:xfrm>
            <a:custGeom>
              <a:avLst/>
              <a:gdLst>
                <a:gd name="connsiteX0" fmla="*/ 888256 w 888256"/>
                <a:gd name="connsiteY0" fmla="*/ 1150482 h 1150482"/>
                <a:gd name="connsiteX1" fmla="*/ 626160 w 888256"/>
                <a:gd name="connsiteY1" fmla="*/ 1150482 h 1150482"/>
                <a:gd name="connsiteX2" fmla="*/ 0 w 888256"/>
                <a:gd name="connsiteY2" fmla="*/ 0 h 1150482"/>
                <a:gd name="connsiteX3" fmla="*/ 699484 w 888256"/>
                <a:gd name="connsiteY3" fmla="*/ 0 h 1150482"/>
                <a:gd name="connsiteX4" fmla="*/ 888256 w 888256"/>
                <a:gd name="connsiteY4" fmla="*/ 346520 h 115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256" h="1150482">
                  <a:moveTo>
                    <a:pt x="888256" y="1150482"/>
                  </a:moveTo>
                  <a:lnTo>
                    <a:pt x="626160" y="1150482"/>
                  </a:lnTo>
                  <a:lnTo>
                    <a:pt x="0" y="0"/>
                  </a:lnTo>
                  <a:lnTo>
                    <a:pt x="699484" y="0"/>
                  </a:lnTo>
                  <a:lnTo>
                    <a:pt x="888256" y="346520"/>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sp>
          <p:nvSpPr>
            <p:cNvPr id="5" name="Freeform 17"/>
            <p:cNvSpPr/>
            <p:nvPr userDrawn="1"/>
          </p:nvSpPr>
          <p:spPr bwMode="auto">
            <a:xfrm rot="10800000">
              <a:off x="185280" y="-1"/>
              <a:ext cx="1326020" cy="1150482"/>
            </a:xfrm>
            <a:custGeom>
              <a:avLst/>
              <a:gdLst>
                <a:gd name="connsiteX0" fmla="*/ 1417257 w 2999525"/>
                <a:gd name="connsiteY0" fmla="*/ 0 h 2602449"/>
                <a:gd name="connsiteX1" fmla="*/ 2999525 w 2999525"/>
                <a:gd name="connsiteY1" fmla="*/ 0 h 2602449"/>
                <a:gd name="connsiteX2" fmla="*/ 1582268 w 2999525"/>
                <a:gd name="connsiteY2" fmla="*/ 2602449 h 2602449"/>
                <a:gd name="connsiteX3" fmla="*/ 0 w 2999525"/>
                <a:gd name="connsiteY3" fmla="*/ 2602449 h 2602449"/>
              </a:gdLst>
              <a:ahLst/>
              <a:cxnLst>
                <a:cxn ang="0">
                  <a:pos x="connsiteX0" y="connsiteY0"/>
                </a:cxn>
                <a:cxn ang="0">
                  <a:pos x="connsiteX1" y="connsiteY1"/>
                </a:cxn>
                <a:cxn ang="0">
                  <a:pos x="connsiteX2" y="connsiteY2"/>
                </a:cxn>
                <a:cxn ang="0">
                  <a:pos x="connsiteX3" y="connsiteY3"/>
                </a:cxn>
              </a:cxnLst>
              <a:rect l="l" t="t" r="r" b="b"/>
              <a:pathLst>
                <a:path w="2999525" h="2602449">
                  <a:moveTo>
                    <a:pt x="1417257" y="0"/>
                  </a:moveTo>
                  <a:lnTo>
                    <a:pt x="2999525" y="0"/>
                  </a:lnTo>
                  <a:lnTo>
                    <a:pt x="1582268" y="2602449"/>
                  </a:lnTo>
                  <a:lnTo>
                    <a:pt x="0" y="2602449"/>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grpSp>
      <p:sp>
        <p:nvSpPr>
          <p:cNvPr id="6" name="Picture Placeholder 5"/>
          <p:cNvSpPr>
            <a:spLocks noGrp="1"/>
          </p:cNvSpPr>
          <p:nvPr>
            <p:ph type="pic" sz="quarter" idx="10"/>
          </p:nvPr>
        </p:nvSpPr>
        <p:spPr>
          <a:xfrm>
            <a:off x="0" y="2672928"/>
            <a:ext cx="5812971" cy="3082501"/>
          </a:xfrm>
          <a:custGeom>
            <a:avLst/>
            <a:gdLst>
              <a:gd name="connsiteX0" fmla="*/ 0 w 5812971"/>
              <a:gd name="connsiteY0" fmla="*/ 0 h 3082501"/>
              <a:gd name="connsiteX1" fmla="*/ 5812971 w 5812971"/>
              <a:gd name="connsiteY1" fmla="*/ 0 h 3082501"/>
              <a:gd name="connsiteX2" fmla="*/ 5812971 w 5812971"/>
              <a:gd name="connsiteY2" fmla="*/ 3082501 h 3082501"/>
              <a:gd name="connsiteX3" fmla="*/ 0 w 5812971"/>
              <a:gd name="connsiteY3" fmla="*/ 3082501 h 3082501"/>
            </a:gdLst>
            <a:ahLst/>
            <a:cxnLst>
              <a:cxn ang="0">
                <a:pos x="connsiteX0" y="connsiteY0"/>
              </a:cxn>
              <a:cxn ang="0">
                <a:pos x="connsiteX1" y="connsiteY1"/>
              </a:cxn>
              <a:cxn ang="0">
                <a:pos x="connsiteX2" y="connsiteY2"/>
              </a:cxn>
              <a:cxn ang="0">
                <a:pos x="connsiteX3" y="connsiteY3"/>
              </a:cxn>
            </a:cxnLst>
            <a:rect l="l" t="t" r="r" b="b"/>
            <a:pathLst>
              <a:path w="5812971" h="3082501">
                <a:moveTo>
                  <a:pt x="0" y="0"/>
                </a:moveTo>
                <a:lnTo>
                  <a:pt x="5812971" y="0"/>
                </a:lnTo>
                <a:lnTo>
                  <a:pt x="5812971" y="3082501"/>
                </a:lnTo>
                <a:lnTo>
                  <a:pt x="0" y="3082501"/>
                </a:lnTo>
                <a:close/>
              </a:path>
            </a:pathLst>
          </a:custGeom>
          <a:noFill/>
        </p:spPr>
        <p:txBody>
          <a:bodyPr vert="horz" lIns="91440" tIns="45720" rIns="91440" bIns="45720" rtlCol="0">
            <a:normAutofit/>
          </a:bodyPr>
          <a:lstStyle>
            <a:lvl1pPr>
              <a:defRPr lang="en-US"/>
            </a:lvl1pPr>
          </a:lstStyle>
          <a:p>
            <a:pPr lvl="0" fontAlgn="auto"/>
            <a:endParaRPr lang="en-US" strike="noStrike" noProof="1"/>
          </a:p>
        </p:txBody>
      </p:sp>
      <p:sp>
        <p:nvSpPr>
          <p:cNvPr id="2" name="日期占位符 1"/>
          <p:cNvSpPr>
            <a:spLocks noGrp="1"/>
          </p:cNvSpPr>
          <p:nvPr>
            <p:ph type="dt" sz="half" idx="11"/>
          </p:nvPr>
        </p:nvSpPr>
        <p:spPr/>
        <p:txBody>
          <a:bodyPr/>
          <a:p>
            <a:pPr fontAlgn="auto"/>
            <a:fld id="{8EE0F13D-3A25-48D7-AE49-AD8F52A3A894}"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2"/>
          </p:nvPr>
        </p:nvSpPr>
        <p:spPr/>
        <p:txBody>
          <a:bodyPr/>
          <a:p>
            <a:pPr fontAlgn="auto"/>
            <a:endParaRPr lang="zh-CN" altLang="en-US" strike="noStrike" noProof="1"/>
          </a:p>
        </p:txBody>
      </p:sp>
      <p:sp>
        <p:nvSpPr>
          <p:cNvPr id="7" name="灯片编号占位符 6"/>
          <p:cNvSpPr>
            <a:spLocks noGrp="1"/>
          </p:cNvSpPr>
          <p:nvPr>
            <p:ph type="sldNum" sz="quarter" idx="13"/>
          </p:nvPr>
        </p:nvSpPr>
        <p:spPr/>
        <p:txBody>
          <a:bodyPr/>
          <a:p>
            <a:pPr fontAlgn="auto"/>
            <a:fld id="{F907EAAF-726A-48BF-8337-D8EF74986016}" type="slidenum">
              <a:rPr lang="zh-CN" altLang="en-US" strike="noStrike" noProof="1" smtClean="0">
                <a:latin typeface="+mn-lt"/>
                <a:ea typeface="+mn-ea"/>
                <a:cs typeface="+mn-cs"/>
              </a:rPr>
            </a:fld>
            <a:endParaRPr lang="zh-CN" altLang="en-US" strike="noStrike" noProof="1"/>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grpSp>
        <p:nvGrpSpPr>
          <p:cNvPr id="3074" name="组合 6"/>
          <p:cNvGrpSpPr/>
          <p:nvPr userDrawn="1"/>
        </p:nvGrpSpPr>
        <p:grpSpPr>
          <a:xfrm>
            <a:off x="0" y="-9525"/>
            <a:ext cx="12192000" cy="1458913"/>
            <a:chOff x="0" y="-8777"/>
            <a:chExt cx="12192000" cy="3337369"/>
          </a:xfrm>
        </p:grpSpPr>
        <p:grpSp>
          <p:nvGrpSpPr>
            <p:cNvPr id="8" name="Group 49"/>
            <p:cNvGrpSpPr/>
            <p:nvPr userDrawn="1"/>
          </p:nvGrpSpPr>
          <p:grpSpPr>
            <a:xfrm>
              <a:off x="0" y="717310"/>
              <a:ext cx="8960963" cy="2611281"/>
              <a:chOff x="0" y="717310"/>
              <a:chExt cx="8960963" cy="2611281"/>
            </a:xfrm>
            <a:gradFill>
              <a:gsLst>
                <a:gs pos="0">
                  <a:schemeClr val="tx2">
                    <a:lumMod val="60000"/>
                    <a:lumOff val="40000"/>
                  </a:schemeClr>
                </a:gs>
                <a:gs pos="100000">
                  <a:schemeClr val="tx2">
                    <a:lumMod val="71000"/>
                    <a:lumOff val="29000"/>
                  </a:schemeClr>
                </a:gs>
              </a:gsLst>
              <a:lin ang="5400000" scaled="1"/>
            </a:gradFill>
          </p:grpSpPr>
          <p:sp>
            <p:nvSpPr>
              <p:cNvPr id="13" name="Rectangle 1"/>
              <p:cNvSpPr/>
              <p:nvPr userDrawn="1"/>
            </p:nvSpPr>
            <p:spPr>
              <a:xfrm>
                <a:off x="0" y="717310"/>
                <a:ext cx="6725054" cy="2611281"/>
              </a:xfrm>
              <a:prstGeom prst="rect">
                <a:avLst/>
              </a:prstGeom>
              <a:solidFill>
                <a:schemeClr val="accent4">
                  <a:lumMod val="60000"/>
                  <a:lumOff val="40000"/>
                </a:schemeClr>
              </a:solidFill>
              <a:ln>
                <a:noFill/>
              </a:ln>
            </p:spPr>
            <p:txBody>
              <a:bodyPr vert="horz" wrap="square" lIns="91440" tIns="45720" rIns="91440" bIns="45720" numCol="1" anchor="t" anchorCtr="0" compatLnSpc="1">
                <a:noAutofit/>
              </a:bodyPr>
              <a:lstStyle/>
              <a:p>
                <a:pPr lvl="0" fontAlgn="auto"/>
                <a:endParaRPr lang="en-US" strike="noStrike" noProof="1" dirty="0"/>
              </a:p>
            </p:txBody>
          </p:sp>
          <p:sp>
            <p:nvSpPr>
              <p:cNvPr id="14" name="Freeform 11"/>
              <p:cNvSpPr/>
              <p:nvPr userDrawn="1"/>
            </p:nvSpPr>
            <p:spPr bwMode="auto">
              <a:xfrm rot="10800000">
                <a:off x="6725055" y="717311"/>
                <a:ext cx="2235908" cy="2611280"/>
              </a:xfrm>
              <a:custGeom>
                <a:avLst/>
                <a:gdLst>
                  <a:gd name="connsiteX0" fmla="*/ 3735388 w 5872162"/>
                  <a:gd name="connsiteY0" fmla="*/ 0 h 6858000"/>
                  <a:gd name="connsiteX1" fmla="*/ 5872162 w 5872162"/>
                  <a:gd name="connsiteY1" fmla="*/ 0 h 6858000"/>
                  <a:gd name="connsiteX2" fmla="*/ 5872162 w 5872162"/>
                  <a:gd name="connsiteY2" fmla="*/ 6858000 h 6858000"/>
                  <a:gd name="connsiteX3" fmla="*/ 0 w 58721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72162" h="6858000">
                    <a:moveTo>
                      <a:pt x="3735388" y="0"/>
                    </a:moveTo>
                    <a:lnTo>
                      <a:pt x="5872162" y="0"/>
                    </a:lnTo>
                    <a:lnTo>
                      <a:pt x="5872162" y="6858000"/>
                    </a:lnTo>
                    <a:lnTo>
                      <a:pt x="0" y="6858000"/>
                    </a:lnTo>
                    <a:close/>
                  </a:path>
                </a:pathLst>
              </a:custGeom>
              <a:solidFill>
                <a:schemeClr val="accent4">
                  <a:lumMod val="60000"/>
                  <a:lumOff val="4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grpSp>
        <p:sp>
          <p:nvSpPr>
            <p:cNvPr id="9" name="Freeform 43"/>
            <p:cNvSpPr/>
            <p:nvPr userDrawn="1"/>
          </p:nvSpPr>
          <p:spPr bwMode="auto">
            <a:xfrm>
              <a:off x="10374764" y="-8777"/>
              <a:ext cx="1817236" cy="3337368"/>
            </a:xfrm>
            <a:custGeom>
              <a:avLst/>
              <a:gdLst>
                <a:gd name="connsiteX0" fmla="*/ 1817236 w 1817236"/>
                <a:gd name="connsiteY0" fmla="*/ 0 h 3337368"/>
                <a:gd name="connsiteX1" fmla="*/ 1817236 w 1817236"/>
                <a:gd name="connsiteY1" fmla="*/ 2916691 h 3337368"/>
                <a:gd name="connsiteX2" fmla="*/ 1588051 w 1817236"/>
                <a:gd name="connsiteY2" fmla="*/ 3337368 h 3337368"/>
                <a:gd name="connsiteX3" fmla="*/ 0 w 1817236"/>
                <a:gd name="connsiteY3" fmla="*/ 3337368 h 3337368"/>
              </a:gdLst>
              <a:ahLst/>
              <a:cxnLst>
                <a:cxn ang="0">
                  <a:pos x="connsiteX0" y="connsiteY0"/>
                </a:cxn>
                <a:cxn ang="0">
                  <a:pos x="connsiteX1" y="connsiteY1"/>
                </a:cxn>
                <a:cxn ang="0">
                  <a:pos x="connsiteX2" y="connsiteY2"/>
                </a:cxn>
                <a:cxn ang="0">
                  <a:pos x="connsiteX3" y="connsiteY3"/>
                </a:cxn>
              </a:cxnLst>
              <a:rect l="l" t="t" r="r" b="b"/>
              <a:pathLst>
                <a:path w="1817236" h="3337368">
                  <a:moveTo>
                    <a:pt x="1817236" y="0"/>
                  </a:moveTo>
                  <a:lnTo>
                    <a:pt x="1817236" y="2916691"/>
                  </a:lnTo>
                  <a:lnTo>
                    <a:pt x="1588051" y="3337368"/>
                  </a:lnTo>
                  <a:lnTo>
                    <a:pt x="0" y="3337368"/>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sp>
          <p:nvSpPr>
            <p:cNvPr id="10" name="Freeform 7"/>
            <p:cNvSpPr/>
            <p:nvPr userDrawn="1"/>
          </p:nvSpPr>
          <p:spPr bwMode="auto">
            <a:xfrm>
              <a:off x="8953319" y="714454"/>
              <a:ext cx="3013464" cy="2614137"/>
            </a:xfrm>
            <a:custGeom>
              <a:avLst/>
              <a:gdLst>
                <a:gd name="T0" fmla="*/ 1202 w 2279"/>
                <a:gd name="T1" fmla="*/ 0 h 1977"/>
                <a:gd name="T2" fmla="*/ 0 w 2279"/>
                <a:gd name="T3" fmla="*/ 0 h 1977"/>
                <a:gd name="T4" fmla="*/ 1076 w 2279"/>
                <a:gd name="T5" fmla="*/ 1977 h 1977"/>
                <a:gd name="T6" fmla="*/ 2279 w 2279"/>
                <a:gd name="T7" fmla="*/ 1977 h 1977"/>
                <a:gd name="T8" fmla="*/ 1202 w 2279"/>
                <a:gd name="T9" fmla="*/ 0 h 1977"/>
              </a:gdLst>
              <a:ahLst/>
              <a:cxnLst>
                <a:cxn ang="0">
                  <a:pos x="T0" y="T1"/>
                </a:cxn>
                <a:cxn ang="0">
                  <a:pos x="T2" y="T3"/>
                </a:cxn>
                <a:cxn ang="0">
                  <a:pos x="T4" y="T5"/>
                </a:cxn>
                <a:cxn ang="0">
                  <a:pos x="T6" y="T7"/>
                </a:cxn>
                <a:cxn ang="0">
                  <a:pos x="T8" y="T9"/>
                </a:cxn>
              </a:cxnLst>
              <a:rect l="0" t="0" r="r" b="b"/>
              <a:pathLst>
                <a:path w="2279" h="1977">
                  <a:moveTo>
                    <a:pt x="1202" y="0"/>
                  </a:moveTo>
                  <a:lnTo>
                    <a:pt x="0" y="0"/>
                  </a:lnTo>
                  <a:lnTo>
                    <a:pt x="1076" y="1977"/>
                  </a:lnTo>
                  <a:lnTo>
                    <a:pt x="2279" y="1977"/>
                  </a:lnTo>
                  <a:lnTo>
                    <a:pt x="1202" y="0"/>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lstStyle/>
            <a:p>
              <a:pPr lvl="0" fontAlgn="auto"/>
              <a:endParaRPr lang="en-US" strike="noStrike" noProof="1"/>
            </a:p>
          </p:txBody>
        </p:sp>
        <p:sp>
          <p:nvSpPr>
            <p:cNvPr id="11" name="Freeform 41"/>
            <p:cNvSpPr/>
            <p:nvPr userDrawn="1"/>
          </p:nvSpPr>
          <p:spPr bwMode="auto">
            <a:xfrm>
              <a:off x="7537631" y="714455"/>
              <a:ext cx="3012996" cy="2614137"/>
            </a:xfrm>
            <a:custGeom>
              <a:avLst/>
              <a:gdLst>
                <a:gd name="connsiteX0" fmla="*/ 1417257 w 2999525"/>
                <a:gd name="connsiteY0" fmla="*/ 0 h 2602449"/>
                <a:gd name="connsiteX1" fmla="*/ 2999525 w 2999525"/>
                <a:gd name="connsiteY1" fmla="*/ 0 h 2602449"/>
                <a:gd name="connsiteX2" fmla="*/ 1582268 w 2999525"/>
                <a:gd name="connsiteY2" fmla="*/ 2602449 h 2602449"/>
                <a:gd name="connsiteX3" fmla="*/ 0 w 2999525"/>
                <a:gd name="connsiteY3" fmla="*/ 2602449 h 2602449"/>
              </a:gdLst>
              <a:ahLst/>
              <a:cxnLst>
                <a:cxn ang="0">
                  <a:pos x="connsiteX0" y="connsiteY0"/>
                </a:cxn>
                <a:cxn ang="0">
                  <a:pos x="connsiteX1" y="connsiteY1"/>
                </a:cxn>
                <a:cxn ang="0">
                  <a:pos x="connsiteX2" y="connsiteY2"/>
                </a:cxn>
                <a:cxn ang="0">
                  <a:pos x="connsiteX3" y="connsiteY3"/>
                </a:cxn>
              </a:cxnLst>
              <a:rect l="l" t="t" r="r" b="b"/>
              <a:pathLst>
                <a:path w="2999525" h="2602449">
                  <a:moveTo>
                    <a:pt x="1417257" y="0"/>
                  </a:moveTo>
                  <a:lnTo>
                    <a:pt x="2999525" y="0"/>
                  </a:lnTo>
                  <a:lnTo>
                    <a:pt x="1582268" y="2602449"/>
                  </a:lnTo>
                  <a:lnTo>
                    <a:pt x="0" y="2602449"/>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sp>
          <p:nvSpPr>
            <p:cNvPr id="12" name="Freeform 42"/>
            <p:cNvSpPr/>
            <p:nvPr userDrawn="1"/>
          </p:nvSpPr>
          <p:spPr bwMode="auto">
            <a:xfrm>
              <a:off x="0" y="717311"/>
              <a:ext cx="1421546" cy="2610324"/>
            </a:xfrm>
            <a:custGeom>
              <a:avLst/>
              <a:gdLst>
                <a:gd name="connsiteX0" fmla="*/ 0 w 1407588"/>
                <a:gd name="connsiteY0" fmla="*/ 0 h 2584693"/>
                <a:gd name="connsiteX1" fmla="*/ 1407588 w 1407588"/>
                <a:gd name="connsiteY1" fmla="*/ 0 h 2584693"/>
                <a:gd name="connsiteX2" fmla="*/ 0 w 1407588"/>
                <a:gd name="connsiteY2" fmla="*/ 2584693 h 2584693"/>
              </a:gdLst>
              <a:ahLst/>
              <a:cxnLst>
                <a:cxn ang="0">
                  <a:pos x="connsiteX0" y="connsiteY0"/>
                </a:cxn>
                <a:cxn ang="0">
                  <a:pos x="connsiteX1" y="connsiteY1"/>
                </a:cxn>
                <a:cxn ang="0">
                  <a:pos x="connsiteX2" y="connsiteY2"/>
                </a:cxn>
              </a:cxnLst>
              <a:rect l="l" t="t" r="r" b="b"/>
              <a:pathLst>
                <a:path w="1407588" h="2584693">
                  <a:moveTo>
                    <a:pt x="0" y="0"/>
                  </a:moveTo>
                  <a:lnTo>
                    <a:pt x="1407588" y="0"/>
                  </a:lnTo>
                  <a:lnTo>
                    <a:pt x="0" y="2584693"/>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grpSp>
      <p:sp>
        <p:nvSpPr>
          <p:cNvPr id="2" name="日期占位符 1"/>
          <p:cNvSpPr>
            <a:spLocks noGrp="1"/>
          </p:cNvSpPr>
          <p:nvPr>
            <p:ph type="dt" sz="half" idx="10"/>
          </p:nvPr>
        </p:nvSpPr>
        <p:spPr/>
        <p:txBody>
          <a:bodyPr/>
          <a:p>
            <a:pPr fontAlgn="auto"/>
            <a:fld id="{8EE0F13D-3A25-48D7-AE49-AD8F52A3A894}"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F907EAAF-726A-48BF-8337-D8EF7498601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grpSp>
        <p:nvGrpSpPr>
          <p:cNvPr id="7" name="Group 5"/>
          <p:cNvGrpSpPr/>
          <p:nvPr userDrawn="1"/>
        </p:nvGrpSpPr>
        <p:grpSpPr>
          <a:xfrm>
            <a:off x="20638" y="0"/>
            <a:ext cx="12171363" cy="6858000"/>
            <a:chOff x="20638" y="0"/>
            <a:chExt cx="12171362" cy="6858000"/>
          </a:xfrm>
          <a:solidFill>
            <a:schemeClr val="accent4">
              <a:lumMod val="60000"/>
              <a:lumOff val="40000"/>
            </a:schemeClr>
          </a:solidFill>
        </p:grpSpPr>
        <p:sp>
          <p:nvSpPr>
            <p:cNvPr id="8" name="Freeform 6"/>
            <p:cNvSpPr/>
            <p:nvPr userDrawn="1"/>
          </p:nvSpPr>
          <p:spPr bwMode="auto">
            <a:xfrm>
              <a:off x="20638" y="0"/>
              <a:ext cx="5872162" cy="6858000"/>
            </a:xfrm>
            <a:custGeom>
              <a:avLst/>
              <a:gdLst>
                <a:gd name="connsiteX0" fmla="*/ 3735388 w 5872162"/>
                <a:gd name="connsiteY0" fmla="*/ 0 h 6858000"/>
                <a:gd name="connsiteX1" fmla="*/ 5872162 w 5872162"/>
                <a:gd name="connsiteY1" fmla="*/ 0 h 6858000"/>
                <a:gd name="connsiteX2" fmla="*/ 5872162 w 5872162"/>
                <a:gd name="connsiteY2" fmla="*/ 6858000 h 6858000"/>
                <a:gd name="connsiteX3" fmla="*/ 0 w 58721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72162" h="6858000">
                  <a:moveTo>
                    <a:pt x="3735388" y="0"/>
                  </a:moveTo>
                  <a:lnTo>
                    <a:pt x="5872162" y="0"/>
                  </a:lnTo>
                  <a:lnTo>
                    <a:pt x="5872162" y="6858000"/>
                  </a:lnTo>
                  <a:lnTo>
                    <a:pt x="0" y="6858000"/>
                  </a:lnTo>
                  <a:close/>
                </a:path>
              </a:pathLst>
            </a:custGeom>
            <a:grpFill/>
            <a:ln>
              <a:noFill/>
            </a:ln>
          </p:spPr>
          <p:txBody>
            <a:bodyPr vert="horz" wrap="square" lIns="91440" tIns="45720" rIns="91440" bIns="45720" numCol="1" anchor="t" anchorCtr="0" compatLnSpc="1">
              <a:noAutofit/>
            </a:bodyPr>
            <a:lstStyle/>
            <a:p>
              <a:pPr lvl="0" fontAlgn="auto"/>
              <a:endParaRPr lang="en-US" strike="noStrike" noProof="1"/>
            </a:p>
          </p:txBody>
        </p:sp>
        <p:sp>
          <p:nvSpPr>
            <p:cNvPr id="9" name="Rectangle 2"/>
            <p:cNvSpPr/>
            <p:nvPr userDrawn="1"/>
          </p:nvSpPr>
          <p:spPr>
            <a:xfrm>
              <a:off x="5892800" y="0"/>
              <a:ext cx="6299200" cy="6858000"/>
            </a:xfrm>
            <a:prstGeom prst="rect">
              <a:avLst/>
            </a:prstGeom>
            <a:grpFill/>
            <a:ln>
              <a:noFill/>
            </a:ln>
          </p:spPr>
          <p:txBody>
            <a:bodyPr vert="horz" wrap="square" lIns="91440" tIns="45720" rIns="91440" bIns="45720" numCol="1" anchor="t" anchorCtr="0" compatLnSpc="1">
              <a:noAutofit/>
            </a:bodyPr>
            <a:lstStyle/>
            <a:p>
              <a:pPr lvl="0" fontAlgn="auto"/>
              <a:endParaRPr lang="en-US" strike="noStrike" noProof="1">
                <a:solidFill>
                  <a:schemeClr val="tx1"/>
                </a:solidFill>
              </a:endParaRPr>
            </a:p>
          </p:txBody>
        </p:sp>
      </p:grpSp>
      <p:sp>
        <p:nvSpPr>
          <p:cNvPr id="10" name="Freeform 6"/>
          <p:cNvSpPr/>
          <p:nvPr userDrawn="1"/>
        </p:nvSpPr>
        <p:spPr bwMode="auto">
          <a:xfrm>
            <a:off x="750888" y="0"/>
            <a:ext cx="4908550" cy="5510213"/>
          </a:xfrm>
          <a:custGeom>
            <a:avLst/>
            <a:gdLst>
              <a:gd name="T0" fmla="*/ 1201 w 3092"/>
              <a:gd name="T1" fmla="*/ 3471 h 3471"/>
              <a:gd name="T2" fmla="*/ 0 w 3092"/>
              <a:gd name="T3" fmla="*/ 3471 h 3471"/>
              <a:gd name="T4" fmla="*/ 1890 w 3092"/>
              <a:gd name="T5" fmla="*/ 0 h 3471"/>
              <a:gd name="T6" fmla="*/ 3092 w 3092"/>
              <a:gd name="T7" fmla="*/ 0 h 3471"/>
              <a:gd name="T8" fmla="*/ 1201 w 3092"/>
              <a:gd name="T9" fmla="*/ 3471 h 3471"/>
            </a:gdLst>
            <a:ahLst/>
            <a:cxnLst>
              <a:cxn ang="0">
                <a:pos x="T0" y="T1"/>
              </a:cxn>
              <a:cxn ang="0">
                <a:pos x="T2" y="T3"/>
              </a:cxn>
              <a:cxn ang="0">
                <a:pos x="T4" y="T5"/>
              </a:cxn>
              <a:cxn ang="0">
                <a:pos x="T6" y="T7"/>
              </a:cxn>
              <a:cxn ang="0">
                <a:pos x="T8" y="T9"/>
              </a:cxn>
            </a:cxnLst>
            <a:rect l="0" t="0" r="r" b="b"/>
            <a:pathLst>
              <a:path w="3092" h="3471">
                <a:moveTo>
                  <a:pt x="1201" y="3471"/>
                </a:moveTo>
                <a:lnTo>
                  <a:pt x="0" y="3471"/>
                </a:lnTo>
                <a:lnTo>
                  <a:pt x="1890" y="0"/>
                </a:lnTo>
                <a:lnTo>
                  <a:pt x="3092" y="0"/>
                </a:lnTo>
                <a:lnTo>
                  <a:pt x="1201" y="3471"/>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lstStyle/>
          <a:p>
            <a:pPr lvl="0" fontAlgn="auto"/>
            <a:endParaRPr lang="en-US" strike="noStrike" noProof="1"/>
          </a:p>
        </p:txBody>
      </p:sp>
      <p:sp>
        <p:nvSpPr>
          <p:cNvPr id="11" name="Freeform 14"/>
          <p:cNvSpPr/>
          <p:nvPr userDrawn="1"/>
        </p:nvSpPr>
        <p:spPr bwMode="auto">
          <a:xfrm>
            <a:off x="0" y="2371725"/>
            <a:ext cx="2662238" cy="3138488"/>
          </a:xfrm>
          <a:custGeom>
            <a:avLst/>
            <a:gdLst>
              <a:gd name="connsiteX0" fmla="*/ 0 w 2662239"/>
              <a:gd name="connsiteY0" fmla="*/ 0 h 3138488"/>
              <a:gd name="connsiteX1" fmla="*/ 952501 w 2662239"/>
              <a:gd name="connsiteY1" fmla="*/ 0 h 3138488"/>
              <a:gd name="connsiteX2" fmla="*/ 2662239 w 2662239"/>
              <a:gd name="connsiteY2" fmla="*/ 3138488 h 3138488"/>
              <a:gd name="connsiteX3" fmla="*/ 752476 w 2662239"/>
              <a:gd name="connsiteY3" fmla="*/ 3138488 h 3138488"/>
              <a:gd name="connsiteX4" fmla="*/ 0 w 2662239"/>
              <a:gd name="connsiteY4" fmla="*/ 1755918 h 3138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2239" h="3138488">
                <a:moveTo>
                  <a:pt x="0" y="0"/>
                </a:moveTo>
                <a:lnTo>
                  <a:pt x="952501" y="0"/>
                </a:lnTo>
                <a:lnTo>
                  <a:pt x="2662239" y="3138488"/>
                </a:lnTo>
                <a:lnTo>
                  <a:pt x="752476" y="3138488"/>
                </a:lnTo>
                <a:lnTo>
                  <a:pt x="0" y="1755918"/>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sp>
        <p:nvSpPr>
          <p:cNvPr id="12" name="Freeform 12"/>
          <p:cNvSpPr/>
          <p:nvPr userDrawn="1"/>
        </p:nvSpPr>
        <p:spPr bwMode="auto">
          <a:xfrm>
            <a:off x="0" y="2371725"/>
            <a:ext cx="962025" cy="1766888"/>
          </a:xfrm>
          <a:custGeom>
            <a:avLst/>
            <a:gdLst>
              <a:gd name="connsiteX0" fmla="*/ 0 w 962026"/>
              <a:gd name="connsiteY0" fmla="*/ 0 h 1766527"/>
              <a:gd name="connsiteX1" fmla="*/ 962026 w 962026"/>
              <a:gd name="connsiteY1" fmla="*/ 0 h 1766527"/>
              <a:gd name="connsiteX2" fmla="*/ 0 w 962026"/>
              <a:gd name="connsiteY2" fmla="*/ 1766527 h 1766527"/>
            </a:gdLst>
            <a:ahLst/>
            <a:cxnLst>
              <a:cxn ang="0">
                <a:pos x="connsiteX0" y="connsiteY0"/>
              </a:cxn>
              <a:cxn ang="0">
                <a:pos x="connsiteX1" y="connsiteY1"/>
              </a:cxn>
              <a:cxn ang="0">
                <a:pos x="connsiteX2" y="connsiteY2"/>
              </a:cxn>
            </a:cxnLst>
            <a:rect l="l" t="t" r="r" b="b"/>
            <a:pathLst>
              <a:path w="962026" h="1766527">
                <a:moveTo>
                  <a:pt x="0" y="0"/>
                </a:moveTo>
                <a:lnTo>
                  <a:pt x="962026" y="0"/>
                </a:lnTo>
                <a:lnTo>
                  <a:pt x="0" y="1766527"/>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sp>
        <p:nvSpPr>
          <p:cNvPr id="2" name="日期占位符 1"/>
          <p:cNvSpPr>
            <a:spLocks noGrp="1"/>
          </p:cNvSpPr>
          <p:nvPr>
            <p:ph type="dt" sz="half" idx="10"/>
          </p:nvPr>
        </p:nvSpPr>
        <p:spPr/>
        <p:txBody>
          <a:bodyPr/>
          <a:p>
            <a:pPr fontAlgn="auto"/>
            <a:fld id="{8EE0F13D-3A25-48D7-AE49-AD8F52A3A894}"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F907EAAF-726A-48BF-8337-D8EF7498601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5">
    <p:spTree>
      <p:nvGrpSpPr>
        <p:cNvPr id="1" name=""/>
        <p:cNvGrpSpPr/>
        <p:nvPr/>
      </p:nvGrpSpPr>
      <p:grpSpPr>
        <a:xfrm>
          <a:off x="0" y="0"/>
          <a:ext cx="0" cy="0"/>
          <a:chOff x="0" y="0"/>
          <a:chExt cx="0" cy="0"/>
        </a:xfrm>
      </p:grpSpPr>
      <p:grpSp>
        <p:nvGrpSpPr>
          <p:cNvPr id="5122" name="组合 6"/>
          <p:cNvGrpSpPr/>
          <p:nvPr userDrawn="1"/>
        </p:nvGrpSpPr>
        <p:grpSpPr>
          <a:xfrm>
            <a:off x="0" y="0"/>
            <a:ext cx="1511300" cy="1150938"/>
            <a:chOff x="0" y="-1"/>
            <a:chExt cx="1511300" cy="1150482"/>
          </a:xfrm>
        </p:grpSpPr>
        <p:sp>
          <p:nvSpPr>
            <p:cNvPr id="5" name="Freeform 18"/>
            <p:cNvSpPr/>
            <p:nvPr userDrawn="1"/>
          </p:nvSpPr>
          <p:spPr bwMode="auto">
            <a:xfrm rot="10800000">
              <a:off x="0" y="-1"/>
              <a:ext cx="888256" cy="1150482"/>
            </a:xfrm>
            <a:custGeom>
              <a:avLst/>
              <a:gdLst>
                <a:gd name="connsiteX0" fmla="*/ 888256 w 888256"/>
                <a:gd name="connsiteY0" fmla="*/ 1150482 h 1150482"/>
                <a:gd name="connsiteX1" fmla="*/ 626160 w 888256"/>
                <a:gd name="connsiteY1" fmla="*/ 1150482 h 1150482"/>
                <a:gd name="connsiteX2" fmla="*/ 0 w 888256"/>
                <a:gd name="connsiteY2" fmla="*/ 0 h 1150482"/>
                <a:gd name="connsiteX3" fmla="*/ 699484 w 888256"/>
                <a:gd name="connsiteY3" fmla="*/ 0 h 1150482"/>
                <a:gd name="connsiteX4" fmla="*/ 888256 w 888256"/>
                <a:gd name="connsiteY4" fmla="*/ 346520 h 115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256" h="1150482">
                  <a:moveTo>
                    <a:pt x="888256" y="1150482"/>
                  </a:moveTo>
                  <a:lnTo>
                    <a:pt x="626160" y="1150482"/>
                  </a:lnTo>
                  <a:lnTo>
                    <a:pt x="0" y="0"/>
                  </a:lnTo>
                  <a:lnTo>
                    <a:pt x="699484" y="0"/>
                  </a:lnTo>
                  <a:lnTo>
                    <a:pt x="888256" y="346520"/>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sp>
          <p:nvSpPr>
            <p:cNvPr id="6" name="Freeform 17"/>
            <p:cNvSpPr/>
            <p:nvPr userDrawn="1"/>
          </p:nvSpPr>
          <p:spPr bwMode="auto">
            <a:xfrm rot="10800000">
              <a:off x="185280" y="-1"/>
              <a:ext cx="1326020" cy="1150482"/>
            </a:xfrm>
            <a:custGeom>
              <a:avLst/>
              <a:gdLst>
                <a:gd name="connsiteX0" fmla="*/ 1417257 w 2999525"/>
                <a:gd name="connsiteY0" fmla="*/ 0 h 2602449"/>
                <a:gd name="connsiteX1" fmla="*/ 2999525 w 2999525"/>
                <a:gd name="connsiteY1" fmla="*/ 0 h 2602449"/>
                <a:gd name="connsiteX2" fmla="*/ 1582268 w 2999525"/>
                <a:gd name="connsiteY2" fmla="*/ 2602449 h 2602449"/>
                <a:gd name="connsiteX3" fmla="*/ 0 w 2999525"/>
                <a:gd name="connsiteY3" fmla="*/ 2602449 h 2602449"/>
              </a:gdLst>
              <a:ahLst/>
              <a:cxnLst>
                <a:cxn ang="0">
                  <a:pos x="connsiteX0" y="connsiteY0"/>
                </a:cxn>
                <a:cxn ang="0">
                  <a:pos x="connsiteX1" y="connsiteY1"/>
                </a:cxn>
                <a:cxn ang="0">
                  <a:pos x="connsiteX2" y="connsiteY2"/>
                </a:cxn>
                <a:cxn ang="0">
                  <a:pos x="connsiteX3" y="connsiteY3"/>
                </a:cxn>
              </a:cxnLst>
              <a:rect l="l" t="t" r="r" b="b"/>
              <a:pathLst>
                <a:path w="2999525" h="2602449">
                  <a:moveTo>
                    <a:pt x="1417257" y="0"/>
                  </a:moveTo>
                  <a:lnTo>
                    <a:pt x="2999525" y="0"/>
                  </a:lnTo>
                  <a:lnTo>
                    <a:pt x="1582268" y="2602449"/>
                  </a:lnTo>
                  <a:lnTo>
                    <a:pt x="0" y="2602449"/>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grpSp>
      <p:sp>
        <p:nvSpPr>
          <p:cNvPr id="2" name="日期占位符 1"/>
          <p:cNvSpPr>
            <a:spLocks noGrp="1"/>
          </p:cNvSpPr>
          <p:nvPr>
            <p:ph type="dt" sz="half" idx="10"/>
          </p:nvPr>
        </p:nvSpPr>
        <p:spPr/>
        <p:txBody>
          <a:bodyPr/>
          <a:p>
            <a:pPr fontAlgn="auto"/>
            <a:fld id="{8EE0F13D-3A25-48D7-AE49-AD8F52A3A894}"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F907EAAF-726A-48BF-8337-D8EF7498601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
    <p:bg>
      <p:bgPr>
        <a:solidFill>
          <a:schemeClr val="bg1"/>
        </a:solidFill>
        <a:effectLst/>
      </p:bgPr>
    </p:bg>
    <p:spTree>
      <p:nvGrpSpPr>
        <p:cNvPr id="1" name=""/>
        <p:cNvGrpSpPr/>
        <p:nvPr/>
      </p:nvGrpSpPr>
      <p:grpSpPr>
        <a:xfrm>
          <a:off x="0" y="0"/>
          <a:ext cx="0" cy="0"/>
          <a:chOff x="0" y="0"/>
          <a:chExt cx="0" cy="0"/>
        </a:xfrm>
      </p:grpSpPr>
      <p:grpSp>
        <p:nvGrpSpPr>
          <p:cNvPr id="6146" name="组合 6"/>
          <p:cNvGrpSpPr/>
          <p:nvPr userDrawn="1"/>
        </p:nvGrpSpPr>
        <p:grpSpPr>
          <a:xfrm>
            <a:off x="0" y="0"/>
            <a:ext cx="1511300" cy="1150938"/>
            <a:chOff x="0" y="-1"/>
            <a:chExt cx="1511300" cy="1150482"/>
          </a:xfrm>
        </p:grpSpPr>
        <p:sp>
          <p:nvSpPr>
            <p:cNvPr id="11" name="Freeform 18"/>
            <p:cNvSpPr/>
            <p:nvPr userDrawn="1"/>
          </p:nvSpPr>
          <p:spPr bwMode="auto">
            <a:xfrm rot="10800000">
              <a:off x="0" y="-1"/>
              <a:ext cx="888256" cy="1150482"/>
            </a:xfrm>
            <a:custGeom>
              <a:avLst/>
              <a:gdLst>
                <a:gd name="connsiteX0" fmla="*/ 888256 w 888256"/>
                <a:gd name="connsiteY0" fmla="*/ 1150482 h 1150482"/>
                <a:gd name="connsiteX1" fmla="*/ 626160 w 888256"/>
                <a:gd name="connsiteY1" fmla="*/ 1150482 h 1150482"/>
                <a:gd name="connsiteX2" fmla="*/ 0 w 888256"/>
                <a:gd name="connsiteY2" fmla="*/ 0 h 1150482"/>
                <a:gd name="connsiteX3" fmla="*/ 699484 w 888256"/>
                <a:gd name="connsiteY3" fmla="*/ 0 h 1150482"/>
                <a:gd name="connsiteX4" fmla="*/ 888256 w 888256"/>
                <a:gd name="connsiteY4" fmla="*/ 346520 h 115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256" h="1150482">
                  <a:moveTo>
                    <a:pt x="888256" y="1150482"/>
                  </a:moveTo>
                  <a:lnTo>
                    <a:pt x="626160" y="1150482"/>
                  </a:lnTo>
                  <a:lnTo>
                    <a:pt x="0" y="0"/>
                  </a:lnTo>
                  <a:lnTo>
                    <a:pt x="699484" y="0"/>
                  </a:lnTo>
                  <a:lnTo>
                    <a:pt x="888256" y="346520"/>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sp>
          <p:nvSpPr>
            <p:cNvPr id="12" name="Freeform 17"/>
            <p:cNvSpPr/>
            <p:nvPr userDrawn="1"/>
          </p:nvSpPr>
          <p:spPr bwMode="auto">
            <a:xfrm rot="10800000">
              <a:off x="185280" y="-1"/>
              <a:ext cx="1326020" cy="1150482"/>
            </a:xfrm>
            <a:custGeom>
              <a:avLst/>
              <a:gdLst>
                <a:gd name="connsiteX0" fmla="*/ 1417257 w 2999525"/>
                <a:gd name="connsiteY0" fmla="*/ 0 h 2602449"/>
                <a:gd name="connsiteX1" fmla="*/ 2999525 w 2999525"/>
                <a:gd name="connsiteY1" fmla="*/ 0 h 2602449"/>
                <a:gd name="connsiteX2" fmla="*/ 1582268 w 2999525"/>
                <a:gd name="connsiteY2" fmla="*/ 2602449 h 2602449"/>
                <a:gd name="connsiteX3" fmla="*/ 0 w 2999525"/>
                <a:gd name="connsiteY3" fmla="*/ 2602449 h 2602449"/>
              </a:gdLst>
              <a:ahLst/>
              <a:cxnLst>
                <a:cxn ang="0">
                  <a:pos x="connsiteX0" y="connsiteY0"/>
                </a:cxn>
                <a:cxn ang="0">
                  <a:pos x="connsiteX1" y="connsiteY1"/>
                </a:cxn>
                <a:cxn ang="0">
                  <a:pos x="connsiteX2" y="connsiteY2"/>
                </a:cxn>
                <a:cxn ang="0">
                  <a:pos x="connsiteX3" y="connsiteY3"/>
                </a:cxn>
              </a:cxnLst>
              <a:rect l="l" t="t" r="r" b="b"/>
              <a:pathLst>
                <a:path w="2999525" h="2602449">
                  <a:moveTo>
                    <a:pt x="1417257" y="0"/>
                  </a:moveTo>
                  <a:lnTo>
                    <a:pt x="2999525" y="0"/>
                  </a:lnTo>
                  <a:lnTo>
                    <a:pt x="1582268" y="2602449"/>
                  </a:lnTo>
                  <a:lnTo>
                    <a:pt x="0" y="2602449"/>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grpSp>
      <p:sp>
        <p:nvSpPr>
          <p:cNvPr id="2" name="日期占位符 1"/>
          <p:cNvSpPr>
            <a:spLocks noGrp="1"/>
          </p:cNvSpPr>
          <p:nvPr>
            <p:ph type="dt" sz="half" idx="10"/>
          </p:nvPr>
        </p:nvSpPr>
        <p:spPr/>
        <p:txBody>
          <a:bodyPr/>
          <a:p>
            <a:pPr fontAlgn="auto"/>
            <a:fld id="{8EE0F13D-3A25-48D7-AE49-AD8F52A3A894}"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F907EAAF-726A-48BF-8337-D8EF7498601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grpSp>
        <p:nvGrpSpPr>
          <p:cNvPr id="7170" name="组合 2"/>
          <p:cNvGrpSpPr/>
          <p:nvPr userDrawn="1"/>
        </p:nvGrpSpPr>
        <p:grpSpPr>
          <a:xfrm>
            <a:off x="0" y="0"/>
            <a:ext cx="1511300" cy="1150938"/>
            <a:chOff x="0" y="-1"/>
            <a:chExt cx="1511300" cy="1150482"/>
          </a:xfrm>
        </p:grpSpPr>
        <p:sp>
          <p:nvSpPr>
            <p:cNvPr id="4" name="Freeform 18"/>
            <p:cNvSpPr/>
            <p:nvPr userDrawn="1"/>
          </p:nvSpPr>
          <p:spPr bwMode="auto">
            <a:xfrm rot="10800000">
              <a:off x="0" y="-1"/>
              <a:ext cx="888256" cy="1150482"/>
            </a:xfrm>
            <a:custGeom>
              <a:avLst/>
              <a:gdLst>
                <a:gd name="connsiteX0" fmla="*/ 888256 w 888256"/>
                <a:gd name="connsiteY0" fmla="*/ 1150482 h 1150482"/>
                <a:gd name="connsiteX1" fmla="*/ 626160 w 888256"/>
                <a:gd name="connsiteY1" fmla="*/ 1150482 h 1150482"/>
                <a:gd name="connsiteX2" fmla="*/ 0 w 888256"/>
                <a:gd name="connsiteY2" fmla="*/ 0 h 1150482"/>
                <a:gd name="connsiteX3" fmla="*/ 699484 w 888256"/>
                <a:gd name="connsiteY3" fmla="*/ 0 h 1150482"/>
                <a:gd name="connsiteX4" fmla="*/ 888256 w 888256"/>
                <a:gd name="connsiteY4" fmla="*/ 346520 h 115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256" h="1150482">
                  <a:moveTo>
                    <a:pt x="888256" y="1150482"/>
                  </a:moveTo>
                  <a:lnTo>
                    <a:pt x="626160" y="1150482"/>
                  </a:lnTo>
                  <a:lnTo>
                    <a:pt x="0" y="0"/>
                  </a:lnTo>
                  <a:lnTo>
                    <a:pt x="699484" y="0"/>
                  </a:lnTo>
                  <a:lnTo>
                    <a:pt x="888256" y="346520"/>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sp>
          <p:nvSpPr>
            <p:cNvPr id="5" name="Freeform 17"/>
            <p:cNvSpPr/>
            <p:nvPr userDrawn="1"/>
          </p:nvSpPr>
          <p:spPr bwMode="auto">
            <a:xfrm rot="10800000">
              <a:off x="185280" y="-1"/>
              <a:ext cx="1326020" cy="1150482"/>
            </a:xfrm>
            <a:custGeom>
              <a:avLst/>
              <a:gdLst>
                <a:gd name="connsiteX0" fmla="*/ 1417257 w 2999525"/>
                <a:gd name="connsiteY0" fmla="*/ 0 h 2602449"/>
                <a:gd name="connsiteX1" fmla="*/ 2999525 w 2999525"/>
                <a:gd name="connsiteY1" fmla="*/ 0 h 2602449"/>
                <a:gd name="connsiteX2" fmla="*/ 1582268 w 2999525"/>
                <a:gd name="connsiteY2" fmla="*/ 2602449 h 2602449"/>
                <a:gd name="connsiteX3" fmla="*/ 0 w 2999525"/>
                <a:gd name="connsiteY3" fmla="*/ 2602449 h 2602449"/>
              </a:gdLst>
              <a:ahLst/>
              <a:cxnLst>
                <a:cxn ang="0">
                  <a:pos x="connsiteX0" y="connsiteY0"/>
                </a:cxn>
                <a:cxn ang="0">
                  <a:pos x="connsiteX1" y="connsiteY1"/>
                </a:cxn>
                <a:cxn ang="0">
                  <a:pos x="connsiteX2" y="connsiteY2"/>
                </a:cxn>
                <a:cxn ang="0">
                  <a:pos x="connsiteX3" y="connsiteY3"/>
                </a:cxn>
              </a:cxnLst>
              <a:rect l="l" t="t" r="r" b="b"/>
              <a:pathLst>
                <a:path w="2999525" h="2602449">
                  <a:moveTo>
                    <a:pt x="1417257" y="0"/>
                  </a:moveTo>
                  <a:lnTo>
                    <a:pt x="2999525" y="0"/>
                  </a:lnTo>
                  <a:lnTo>
                    <a:pt x="1582268" y="2602449"/>
                  </a:lnTo>
                  <a:lnTo>
                    <a:pt x="0" y="2602449"/>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grpSp>
      <p:sp>
        <p:nvSpPr>
          <p:cNvPr id="15" name="Picture Placeholder 7"/>
          <p:cNvSpPr>
            <a:spLocks noGrp="1"/>
          </p:cNvSpPr>
          <p:nvPr>
            <p:ph type="pic" sz="quarter" idx="10"/>
          </p:nvPr>
        </p:nvSpPr>
        <p:spPr>
          <a:xfrm>
            <a:off x="1046631" y="1694328"/>
            <a:ext cx="2433916" cy="4329953"/>
          </a:xfrm>
        </p:spPr>
        <p:txBody>
          <a:bodyPr/>
          <a:lstStyle/>
          <a:p>
            <a:pPr fontAlgn="auto"/>
            <a:endParaRPr lang="en-US" strike="noStrike" noProof="1"/>
          </a:p>
        </p:txBody>
      </p:sp>
      <p:sp>
        <p:nvSpPr>
          <p:cNvPr id="2" name="日期占位符 1"/>
          <p:cNvSpPr>
            <a:spLocks noGrp="1"/>
          </p:cNvSpPr>
          <p:nvPr>
            <p:ph type="dt" sz="half" idx="11"/>
          </p:nvPr>
        </p:nvSpPr>
        <p:spPr/>
        <p:txBody>
          <a:bodyPr/>
          <a:p>
            <a:pPr fontAlgn="auto"/>
            <a:fld id="{8EE0F13D-3A25-48D7-AE49-AD8F52A3A894}"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2"/>
          </p:nvPr>
        </p:nvSpPr>
        <p:spPr/>
        <p:txBody>
          <a:bodyPr/>
          <a:p>
            <a:pPr fontAlgn="auto"/>
            <a:endParaRPr lang="zh-CN" altLang="en-US" strike="noStrike" noProof="1"/>
          </a:p>
        </p:txBody>
      </p:sp>
      <p:sp>
        <p:nvSpPr>
          <p:cNvPr id="6" name="灯片编号占位符 5"/>
          <p:cNvSpPr>
            <a:spLocks noGrp="1"/>
          </p:cNvSpPr>
          <p:nvPr>
            <p:ph type="sldNum" sz="quarter" idx="13"/>
          </p:nvPr>
        </p:nvSpPr>
        <p:spPr/>
        <p:txBody>
          <a:bodyPr/>
          <a:p>
            <a:pPr fontAlgn="auto"/>
            <a:fld id="{F907EAAF-726A-48BF-8337-D8EF7498601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
    <p:spTree>
      <p:nvGrpSpPr>
        <p:cNvPr id="1" name=""/>
        <p:cNvGrpSpPr/>
        <p:nvPr/>
      </p:nvGrpSpPr>
      <p:grpSpPr>
        <a:xfrm>
          <a:off x="0" y="0"/>
          <a:ext cx="0" cy="0"/>
          <a:chOff x="0" y="0"/>
          <a:chExt cx="0" cy="0"/>
        </a:xfrm>
      </p:grpSpPr>
      <p:grpSp>
        <p:nvGrpSpPr>
          <p:cNvPr id="8194" name="组合 2"/>
          <p:cNvGrpSpPr/>
          <p:nvPr userDrawn="1"/>
        </p:nvGrpSpPr>
        <p:grpSpPr>
          <a:xfrm>
            <a:off x="0" y="0"/>
            <a:ext cx="1511300" cy="1150938"/>
            <a:chOff x="0" y="-1"/>
            <a:chExt cx="1511300" cy="1150482"/>
          </a:xfrm>
        </p:grpSpPr>
        <p:sp>
          <p:nvSpPr>
            <p:cNvPr id="4" name="Freeform 18"/>
            <p:cNvSpPr/>
            <p:nvPr userDrawn="1"/>
          </p:nvSpPr>
          <p:spPr bwMode="auto">
            <a:xfrm rot="10800000">
              <a:off x="0" y="-1"/>
              <a:ext cx="888256" cy="1150482"/>
            </a:xfrm>
            <a:custGeom>
              <a:avLst/>
              <a:gdLst>
                <a:gd name="connsiteX0" fmla="*/ 888256 w 888256"/>
                <a:gd name="connsiteY0" fmla="*/ 1150482 h 1150482"/>
                <a:gd name="connsiteX1" fmla="*/ 626160 w 888256"/>
                <a:gd name="connsiteY1" fmla="*/ 1150482 h 1150482"/>
                <a:gd name="connsiteX2" fmla="*/ 0 w 888256"/>
                <a:gd name="connsiteY2" fmla="*/ 0 h 1150482"/>
                <a:gd name="connsiteX3" fmla="*/ 699484 w 888256"/>
                <a:gd name="connsiteY3" fmla="*/ 0 h 1150482"/>
                <a:gd name="connsiteX4" fmla="*/ 888256 w 888256"/>
                <a:gd name="connsiteY4" fmla="*/ 346520 h 115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256" h="1150482">
                  <a:moveTo>
                    <a:pt x="888256" y="1150482"/>
                  </a:moveTo>
                  <a:lnTo>
                    <a:pt x="626160" y="1150482"/>
                  </a:lnTo>
                  <a:lnTo>
                    <a:pt x="0" y="0"/>
                  </a:lnTo>
                  <a:lnTo>
                    <a:pt x="699484" y="0"/>
                  </a:lnTo>
                  <a:lnTo>
                    <a:pt x="888256" y="346520"/>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sp>
          <p:nvSpPr>
            <p:cNvPr id="5" name="Freeform 17"/>
            <p:cNvSpPr/>
            <p:nvPr userDrawn="1"/>
          </p:nvSpPr>
          <p:spPr bwMode="auto">
            <a:xfrm rot="10800000">
              <a:off x="185280" y="-1"/>
              <a:ext cx="1326020" cy="1150482"/>
            </a:xfrm>
            <a:custGeom>
              <a:avLst/>
              <a:gdLst>
                <a:gd name="connsiteX0" fmla="*/ 1417257 w 2999525"/>
                <a:gd name="connsiteY0" fmla="*/ 0 h 2602449"/>
                <a:gd name="connsiteX1" fmla="*/ 2999525 w 2999525"/>
                <a:gd name="connsiteY1" fmla="*/ 0 h 2602449"/>
                <a:gd name="connsiteX2" fmla="*/ 1582268 w 2999525"/>
                <a:gd name="connsiteY2" fmla="*/ 2602449 h 2602449"/>
                <a:gd name="connsiteX3" fmla="*/ 0 w 2999525"/>
                <a:gd name="connsiteY3" fmla="*/ 2602449 h 2602449"/>
              </a:gdLst>
              <a:ahLst/>
              <a:cxnLst>
                <a:cxn ang="0">
                  <a:pos x="connsiteX0" y="connsiteY0"/>
                </a:cxn>
                <a:cxn ang="0">
                  <a:pos x="connsiteX1" y="connsiteY1"/>
                </a:cxn>
                <a:cxn ang="0">
                  <a:pos x="connsiteX2" y="connsiteY2"/>
                </a:cxn>
                <a:cxn ang="0">
                  <a:pos x="connsiteX3" y="connsiteY3"/>
                </a:cxn>
              </a:cxnLst>
              <a:rect l="l" t="t" r="r" b="b"/>
              <a:pathLst>
                <a:path w="2999525" h="2602449">
                  <a:moveTo>
                    <a:pt x="1417257" y="0"/>
                  </a:moveTo>
                  <a:lnTo>
                    <a:pt x="2999525" y="0"/>
                  </a:lnTo>
                  <a:lnTo>
                    <a:pt x="1582268" y="2602449"/>
                  </a:lnTo>
                  <a:lnTo>
                    <a:pt x="0" y="2602449"/>
                  </a:lnTo>
                  <a:close/>
                </a:path>
              </a:pathLst>
            </a:custGeom>
            <a:solidFill>
              <a:schemeClr val="accent4">
                <a:lumMod val="60000"/>
                <a:lumOff val="4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grpSp>
      <p:sp>
        <p:nvSpPr>
          <p:cNvPr id="6" name="Picture Placeholder 5"/>
          <p:cNvSpPr>
            <a:spLocks noGrp="1"/>
          </p:cNvSpPr>
          <p:nvPr>
            <p:ph type="pic" sz="quarter" idx="10"/>
          </p:nvPr>
        </p:nvSpPr>
        <p:spPr>
          <a:xfrm>
            <a:off x="0" y="2672928"/>
            <a:ext cx="5812971" cy="3082501"/>
          </a:xfrm>
          <a:custGeom>
            <a:avLst/>
            <a:gdLst>
              <a:gd name="connsiteX0" fmla="*/ 0 w 5812971"/>
              <a:gd name="connsiteY0" fmla="*/ 0 h 3082501"/>
              <a:gd name="connsiteX1" fmla="*/ 5812971 w 5812971"/>
              <a:gd name="connsiteY1" fmla="*/ 0 h 3082501"/>
              <a:gd name="connsiteX2" fmla="*/ 5812971 w 5812971"/>
              <a:gd name="connsiteY2" fmla="*/ 3082501 h 3082501"/>
              <a:gd name="connsiteX3" fmla="*/ 0 w 5812971"/>
              <a:gd name="connsiteY3" fmla="*/ 3082501 h 3082501"/>
            </a:gdLst>
            <a:ahLst/>
            <a:cxnLst>
              <a:cxn ang="0">
                <a:pos x="connsiteX0" y="connsiteY0"/>
              </a:cxn>
              <a:cxn ang="0">
                <a:pos x="connsiteX1" y="connsiteY1"/>
              </a:cxn>
              <a:cxn ang="0">
                <a:pos x="connsiteX2" y="connsiteY2"/>
              </a:cxn>
              <a:cxn ang="0">
                <a:pos x="connsiteX3" y="connsiteY3"/>
              </a:cxn>
            </a:cxnLst>
            <a:rect l="l" t="t" r="r" b="b"/>
            <a:pathLst>
              <a:path w="5812971" h="3082501">
                <a:moveTo>
                  <a:pt x="0" y="0"/>
                </a:moveTo>
                <a:lnTo>
                  <a:pt x="5812971" y="0"/>
                </a:lnTo>
                <a:lnTo>
                  <a:pt x="5812971" y="3082501"/>
                </a:lnTo>
                <a:lnTo>
                  <a:pt x="0" y="3082501"/>
                </a:lnTo>
                <a:close/>
              </a:path>
            </a:pathLst>
          </a:custGeom>
          <a:noFill/>
        </p:spPr>
        <p:txBody>
          <a:bodyPr vert="horz" lIns="91440" tIns="45720" rIns="91440" bIns="45720" rtlCol="0">
            <a:normAutofit/>
          </a:bodyPr>
          <a:lstStyle>
            <a:lvl1pPr>
              <a:defRPr lang="en-US"/>
            </a:lvl1pPr>
          </a:lstStyle>
          <a:p>
            <a:pPr lvl="0" fontAlgn="auto"/>
            <a:endParaRPr lang="en-US" strike="noStrike" noProof="1"/>
          </a:p>
        </p:txBody>
      </p:sp>
      <p:sp>
        <p:nvSpPr>
          <p:cNvPr id="2" name="日期占位符 1"/>
          <p:cNvSpPr>
            <a:spLocks noGrp="1"/>
          </p:cNvSpPr>
          <p:nvPr>
            <p:ph type="dt" sz="half" idx="11"/>
          </p:nvPr>
        </p:nvSpPr>
        <p:spPr/>
        <p:txBody>
          <a:bodyPr/>
          <a:p>
            <a:pPr fontAlgn="auto"/>
            <a:fld id="{8EE0F13D-3A25-48D7-AE49-AD8F52A3A894}"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2"/>
          </p:nvPr>
        </p:nvSpPr>
        <p:spPr/>
        <p:txBody>
          <a:bodyPr/>
          <a:p>
            <a:pPr fontAlgn="auto"/>
            <a:endParaRPr lang="zh-CN" altLang="en-US" strike="noStrike" noProof="1"/>
          </a:p>
        </p:txBody>
      </p:sp>
      <p:sp>
        <p:nvSpPr>
          <p:cNvPr id="7" name="灯片编号占位符 6"/>
          <p:cNvSpPr>
            <a:spLocks noGrp="1"/>
          </p:cNvSpPr>
          <p:nvPr>
            <p:ph type="sldNum" sz="quarter" idx="13"/>
          </p:nvPr>
        </p:nvSpPr>
        <p:spPr/>
        <p:txBody>
          <a:bodyPr/>
          <a:p>
            <a:pPr fontAlgn="auto"/>
            <a:fld id="{F907EAAF-726A-48BF-8337-D8EF74986016}" type="slidenum">
              <a:rPr lang="zh-CN" altLang="en-US" strike="noStrike" noProof="1" smtClean="0">
                <a:latin typeface="+mn-lt"/>
                <a:ea typeface="+mn-ea"/>
                <a:cs typeface="+mn-cs"/>
              </a:rPr>
            </a:fld>
            <a:endParaRPr lang="zh-CN" altLang="en-US" strike="noStrike" noProof="1"/>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7" name="Freeform 14"/>
          <p:cNvSpPr/>
          <p:nvPr userDrawn="1"/>
        </p:nvSpPr>
        <p:spPr bwMode="auto">
          <a:xfrm>
            <a:off x="6319838" y="0"/>
            <a:ext cx="5872163" cy="6858000"/>
          </a:xfrm>
          <a:custGeom>
            <a:avLst/>
            <a:gdLst>
              <a:gd name="connsiteX0" fmla="*/ 3735388 w 5872162"/>
              <a:gd name="connsiteY0" fmla="*/ 0 h 6858000"/>
              <a:gd name="connsiteX1" fmla="*/ 5872162 w 5872162"/>
              <a:gd name="connsiteY1" fmla="*/ 0 h 6858000"/>
              <a:gd name="connsiteX2" fmla="*/ 5872162 w 5872162"/>
              <a:gd name="connsiteY2" fmla="*/ 6858000 h 6858000"/>
              <a:gd name="connsiteX3" fmla="*/ 0 w 58721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72162" h="6858000">
                <a:moveTo>
                  <a:pt x="3735388" y="0"/>
                </a:moveTo>
                <a:lnTo>
                  <a:pt x="5872162" y="0"/>
                </a:lnTo>
                <a:lnTo>
                  <a:pt x="5872162" y="6858000"/>
                </a:lnTo>
                <a:lnTo>
                  <a:pt x="0" y="6858000"/>
                </a:lnTo>
                <a:close/>
              </a:path>
            </a:pathLst>
          </a:custGeom>
          <a:solidFill>
            <a:schemeClr val="accent4">
              <a:lumMod val="60000"/>
              <a:lumOff val="40000"/>
            </a:schemeClr>
          </a:solidFill>
          <a:ln>
            <a:noFill/>
          </a:ln>
        </p:spPr>
        <p:txBody>
          <a:bodyPr vert="horz" wrap="square" lIns="91440" tIns="45720" rIns="91440" bIns="45720" numCol="1" anchor="t" anchorCtr="0" compatLnSpc="1">
            <a:noAutofit/>
          </a:bodyPr>
          <a:lstStyle/>
          <a:p>
            <a:pPr fontAlgn="auto"/>
            <a:endParaRPr lang="en-US" strike="noStrike" noProof="1"/>
          </a:p>
        </p:txBody>
      </p:sp>
      <p:sp>
        <p:nvSpPr>
          <p:cNvPr id="8" name="Freeform 6"/>
          <p:cNvSpPr/>
          <p:nvPr userDrawn="1"/>
        </p:nvSpPr>
        <p:spPr bwMode="auto">
          <a:xfrm>
            <a:off x="7050088" y="0"/>
            <a:ext cx="4908550" cy="5510213"/>
          </a:xfrm>
          <a:custGeom>
            <a:avLst/>
            <a:gdLst>
              <a:gd name="T0" fmla="*/ 1201 w 3092"/>
              <a:gd name="T1" fmla="*/ 3471 h 3471"/>
              <a:gd name="T2" fmla="*/ 0 w 3092"/>
              <a:gd name="T3" fmla="*/ 3471 h 3471"/>
              <a:gd name="T4" fmla="*/ 1890 w 3092"/>
              <a:gd name="T5" fmla="*/ 0 h 3471"/>
              <a:gd name="T6" fmla="*/ 3092 w 3092"/>
              <a:gd name="T7" fmla="*/ 0 h 3471"/>
              <a:gd name="T8" fmla="*/ 1201 w 3092"/>
              <a:gd name="T9" fmla="*/ 3471 h 3471"/>
            </a:gdLst>
            <a:ahLst/>
            <a:cxnLst>
              <a:cxn ang="0">
                <a:pos x="T0" y="T1"/>
              </a:cxn>
              <a:cxn ang="0">
                <a:pos x="T2" y="T3"/>
              </a:cxn>
              <a:cxn ang="0">
                <a:pos x="T4" y="T5"/>
              </a:cxn>
              <a:cxn ang="0">
                <a:pos x="T6" y="T7"/>
              </a:cxn>
              <a:cxn ang="0">
                <a:pos x="T8" y="T9"/>
              </a:cxn>
            </a:cxnLst>
            <a:rect l="0" t="0" r="r" b="b"/>
            <a:pathLst>
              <a:path w="3092" h="3471">
                <a:moveTo>
                  <a:pt x="1201" y="3471"/>
                </a:moveTo>
                <a:lnTo>
                  <a:pt x="0" y="3471"/>
                </a:lnTo>
                <a:lnTo>
                  <a:pt x="1890" y="0"/>
                </a:lnTo>
                <a:lnTo>
                  <a:pt x="3092" y="0"/>
                </a:lnTo>
                <a:lnTo>
                  <a:pt x="1201" y="3471"/>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lstStyle/>
          <a:p>
            <a:pPr lvl="0" fontAlgn="auto"/>
            <a:endParaRPr lang="en-US" strike="noStrike" noProof="1"/>
          </a:p>
        </p:txBody>
      </p:sp>
      <p:sp>
        <p:nvSpPr>
          <p:cNvPr id="9" name="Freeform 7"/>
          <p:cNvSpPr/>
          <p:nvPr userDrawn="1"/>
        </p:nvSpPr>
        <p:spPr bwMode="auto">
          <a:xfrm>
            <a:off x="5343525" y="2371725"/>
            <a:ext cx="3617913" cy="3138488"/>
          </a:xfrm>
          <a:custGeom>
            <a:avLst/>
            <a:gdLst>
              <a:gd name="T0" fmla="*/ 1202 w 2279"/>
              <a:gd name="T1" fmla="*/ 0 h 1977"/>
              <a:gd name="T2" fmla="*/ 0 w 2279"/>
              <a:gd name="T3" fmla="*/ 0 h 1977"/>
              <a:gd name="T4" fmla="*/ 1076 w 2279"/>
              <a:gd name="T5" fmla="*/ 1977 h 1977"/>
              <a:gd name="T6" fmla="*/ 2279 w 2279"/>
              <a:gd name="T7" fmla="*/ 1977 h 1977"/>
              <a:gd name="T8" fmla="*/ 1202 w 2279"/>
              <a:gd name="T9" fmla="*/ 0 h 1977"/>
            </a:gdLst>
            <a:ahLst/>
            <a:cxnLst>
              <a:cxn ang="0">
                <a:pos x="T0" y="T1"/>
              </a:cxn>
              <a:cxn ang="0">
                <a:pos x="T2" y="T3"/>
              </a:cxn>
              <a:cxn ang="0">
                <a:pos x="T4" y="T5"/>
              </a:cxn>
              <a:cxn ang="0">
                <a:pos x="T6" y="T7"/>
              </a:cxn>
              <a:cxn ang="0">
                <a:pos x="T8" y="T9"/>
              </a:cxn>
            </a:cxnLst>
            <a:rect l="0" t="0" r="r" b="b"/>
            <a:pathLst>
              <a:path w="2279" h="1977">
                <a:moveTo>
                  <a:pt x="1202" y="0"/>
                </a:moveTo>
                <a:lnTo>
                  <a:pt x="0" y="0"/>
                </a:lnTo>
                <a:lnTo>
                  <a:pt x="1076" y="1977"/>
                </a:lnTo>
                <a:lnTo>
                  <a:pt x="2279" y="1977"/>
                </a:lnTo>
                <a:lnTo>
                  <a:pt x="1202" y="0"/>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lstStyle/>
          <a:p>
            <a:pPr lvl="0" fontAlgn="auto"/>
            <a:endParaRPr lang="en-US" strike="noStrike" noProof="1"/>
          </a:p>
        </p:txBody>
      </p:sp>
      <p:sp>
        <p:nvSpPr>
          <p:cNvPr id="10" name="Freeform 8"/>
          <p:cNvSpPr/>
          <p:nvPr userDrawn="1"/>
        </p:nvSpPr>
        <p:spPr bwMode="auto">
          <a:xfrm>
            <a:off x="2909888" y="2371725"/>
            <a:ext cx="4351338" cy="4486275"/>
          </a:xfrm>
          <a:custGeom>
            <a:avLst/>
            <a:gdLst>
              <a:gd name="T0" fmla="*/ 1202 w 2741"/>
              <a:gd name="T1" fmla="*/ 2826 h 2826"/>
              <a:gd name="T2" fmla="*/ 2741 w 2741"/>
              <a:gd name="T3" fmla="*/ 0 h 2826"/>
              <a:gd name="T4" fmla="*/ 1539 w 2741"/>
              <a:gd name="T5" fmla="*/ 0 h 2826"/>
              <a:gd name="T6" fmla="*/ 0 w 2741"/>
              <a:gd name="T7" fmla="*/ 2826 h 2826"/>
              <a:gd name="T8" fmla="*/ 1202 w 2741"/>
              <a:gd name="T9" fmla="*/ 2826 h 2826"/>
            </a:gdLst>
            <a:ahLst/>
            <a:cxnLst>
              <a:cxn ang="0">
                <a:pos x="T0" y="T1"/>
              </a:cxn>
              <a:cxn ang="0">
                <a:pos x="T2" y="T3"/>
              </a:cxn>
              <a:cxn ang="0">
                <a:pos x="T4" y="T5"/>
              </a:cxn>
              <a:cxn ang="0">
                <a:pos x="T6" y="T7"/>
              </a:cxn>
              <a:cxn ang="0">
                <a:pos x="T8" y="T9"/>
              </a:cxn>
            </a:cxnLst>
            <a:rect l="0" t="0" r="r" b="b"/>
            <a:pathLst>
              <a:path w="2741" h="2826">
                <a:moveTo>
                  <a:pt x="1202" y="2826"/>
                </a:moveTo>
                <a:lnTo>
                  <a:pt x="2741" y="0"/>
                </a:lnTo>
                <a:lnTo>
                  <a:pt x="1539" y="0"/>
                </a:lnTo>
                <a:lnTo>
                  <a:pt x="0" y="2826"/>
                </a:lnTo>
                <a:lnTo>
                  <a:pt x="1202" y="2826"/>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lstStyle/>
          <a:p>
            <a:pPr lvl="0" fontAlgn="auto"/>
            <a:endParaRPr lang="en-US" strike="noStrike" noProof="1"/>
          </a:p>
        </p:txBody>
      </p:sp>
      <p:sp>
        <p:nvSpPr>
          <p:cNvPr id="11" name="Freeform 16"/>
          <p:cNvSpPr/>
          <p:nvPr userDrawn="1"/>
        </p:nvSpPr>
        <p:spPr bwMode="auto">
          <a:xfrm rot="10800000">
            <a:off x="0" y="0"/>
            <a:ext cx="1843088" cy="3384550"/>
          </a:xfrm>
          <a:custGeom>
            <a:avLst/>
            <a:gdLst>
              <a:gd name="connsiteX0" fmla="*/ 1843880 w 1843880"/>
              <a:gd name="connsiteY0" fmla="*/ 3385279 h 3385279"/>
              <a:gd name="connsiteX1" fmla="*/ 0 w 1843880"/>
              <a:gd name="connsiteY1" fmla="*/ 3385279 h 3385279"/>
              <a:gd name="connsiteX2" fmla="*/ 1843880 w 1843880"/>
              <a:gd name="connsiteY2" fmla="*/ 0 h 3385279"/>
            </a:gdLst>
            <a:ahLst/>
            <a:cxnLst>
              <a:cxn ang="0">
                <a:pos x="connsiteX0" y="connsiteY0"/>
              </a:cxn>
              <a:cxn ang="0">
                <a:pos x="connsiteX1" y="connsiteY1"/>
              </a:cxn>
              <a:cxn ang="0">
                <a:pos x="connsiteX2" y="connsiteY2"/>
              </a:cxn>
            </a:cxnLst>
            <a:rect l="l" t="t" r="r" b="b"/>
            <a:pathLst>
              <a:path w="1843880" h="3385279">
                <a:moveTo>
                  <a:pt x="1843880" y="3385279"/>
                </a:moveTo>
                <a:lnTo>
                  <a:pt x="0" y="3385279"/>
                </a:lnTo>
                <a:lnTo>
                  <a:pt x="1843880" y="0"/>
                </a:lnTo>
                <a:close/>
              </a:path>
            </a:pathLst>
          </a:custGeom>
          <a:solidFill>
            <a:schemeClr val="accent4">
              <a:lumMod val="60000"/>
              <a:lumOff val="4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sp>
        <p:nvSpPr>
          <p:cNvPr id="2" name="日期占位符 1"/>
          <p:cNvSpPr>
            <a:spLocks noGrp="1"/>
          </p:cNvSpPr>
          <p:nvPr>
            <p:ph type="dt" sz="half" idx="10"/>
          </p:nvPr>
        </p:nvSpPr>
        <p:spPr/>
        <p:txBody>
          <a:bodyPr/>
          <a:p>
            <a:pPr fontAlgn="auto"/>
            <a:fld id="{8EE0F13D-3A25-48D7-AE49-AD8F52A3A894}"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F907EAAF-726A-48BF-8337-D8EF7498601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grpSp>
        <p:nvGrpSpPr>
          <p:cNvPr id="3074" name="组合 6"/>
          <p:cNvGrpSpPr/>
          <p:nvPr userDrawn="1"/>
        </p:nvGrpSpPr>
        <p:grpSpPr>
          <a:xfrm>
            <a:off x="0" y="-9525"/>
            <a:ext cx="12192000" cy="1458913"/>
            <a:chOff x="0" y="-8777"/>
            <a:chExt cx="12192000" cy="3337369"/>
          </a:xfrm>
        </p:grpSpPr>
        <p:grpSp>
          <p:nvGrpSpPr>
            <p:cNvPr id="8" name="Group 49"/>
            <p:cNvGrpSpPr/>
            <p:nvPr userDrawn="1"/>
          </p:nvGrpSpPr>
          <p:grpSpPr>
            <a:xfrm>
              <a:off x="0" y="717310"/>
              <a:ext cx="8960963" cy="2611281"/>
              <a:chOff x="0" y="717310"/>
              <a:chExt cx="8960963" cy="2611281"/>
            </a:xfrm>
            <a:gradFill>
              <a:gsLst>
                <a:gs pos="0">
                  <a:schemeClr val="tx2">
                    <a:lumMod val="60000"/>
                    <a:lumOff val="40000"/>
                  </a:schemeClr>
                </a:gs>
                <a:gs pos="100000">
                  <a:schemeClr val="tx2">
                    <a:lumMod val="71000"/>
                    <a:lumOff val="29000"/>
                  </a:schemeClr>
                </a:gs>
              </a:gsLst>
              <a:lin ang="5400000" scaled="1"/>
            </a:gradFill>
          </p:grpSpPr>
          <p:sp>
            <p:nvSpPr>
              <p:cNvPr id="13" name="Rectangle 1"/>
              <p:cNvSpPr/>
              <p:nvPr userDrawn="1"/>
            </p:nvSpPr>
            <p:spPr>
              <a:xfrm>
                <a:off x="0" y="717310"/>
                <a:ext cx="6725054" cy="2611281"/>
              </a:xfrm>
              <a:prstGeom prst="rect">
                <a:avLst/>
              </a:prstGeom>
              <a:solidFill>
                <a:schemeClr val="accent4">
                  <a:lumMod val="60000"/>
                  <a:lumOff val="40000"/>
                </a:schemeClr>
              </a:solidFill>
              <a:ln>
                <a:noFill/>
              </a:ln>
            </p:spPr>
            <p:txBody>
              <a:bodyPr vert="horz" wrap="square" lIns="91440" tIns="45720" rIns="91440" bIns="45720" numCol="1" anchor="t" anchorCtr="0" compatLnSpc="1">
                <a:noAutofit/>
              </a:bodyPr>
              <a:lstStyle/>
              <a:p>
                <a:pPr lvl="0" fontAlgn="auto"/>
                <a:endParaRPr lang="en-US" strike="noStrike" noProof="1" dirty="0"/>
              </a:p>
            </p:txBody>
          </p:sp>
          <p:sp>
            <p:nvSpPr>
              <p:cNvPr id="14" name="Freeform 11"/>
              <p:cNvSpPr/>
              <p:nvPr userDrawn="1"/>
            </p:nvSpPr>
            <p:spPr bwMode="auto">
              <a:xfrm rot="10800000">
                <a:off x="6725055" y="717311"/>
                <a:ext cx="2235908" cy="2611280"/>
              </a:xfrm>
              <a:custGeom>
                <a:avLst/>
                <a:gdLst>
                  <a:gd name="connsiteX0" fmla="*/ 3735388 w 5872162"/>
                  <a:gd name="connsiteY0" fmla="*/ 0 h 6858000"/>
                  <a:gd name="connsiteX1" fmla="*/ 5872162 w 5872162"/>
                  <a:gd name="connsiteY1" fmla="*/ 0 h 6858000"/>
                  <a:gd name="connsiteX2" fmla="*/ 5872162 w 5872162"/>
                  <a:gd name="connsiteY2" fmla="*/ 6858000 h 6858000"/>
                  <a:gd name="connsiteX3" fmla="*/ 0 w 58721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72162" h="6858000">
                    <a:moveTo>
                      <a:pt x="3735388" y="0"/>
                    </a:moveTo>
                    <a:lnTo>
                      <a:pt x="5872162" y="0"/>
                    </a:lnTo>
                    <a:lnTo>
                      <a:pt x="5872162" y="6858000"/>
                    </a:lnTo>
                    <a:lnTo>
                      <a:pt x="0" y="6858000"/>
                    </a:lnTo>
                    <a:close/>
                  </a:path>
                </a:pathLst>
              </a:custGeom>
              <a:solidFill>
                <a:schemeClr val="accent4">
                  <a:lumMod val="60000"/>
                  <a:lumOff val="4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grpSp>
        <p:sp>
          <p:nvSpPr>
            <p:cNvPr id="9" name="Freeform 43"/>
            <p:cNvSpPr/>
            <p:nvPr userDrawn="1"/>
          </p:nvSpPr>
          <p:spPr bwMode="auto">
            <a:xfrm>
              <a:off x="10374764" y="-8777"/>
              <a:ext cx="1817236" cy="3337368"/>
            </a:xfrm>
            <a:custGeom>
              <a:avLst/>
              <a:gdLst>
                <a:gd name="connsiteX0" fmla="*/ 1817236 w 1817236"/>
                <a:gd name="connsiteY0" fmla="*/ 0 h 3337368"/>
                <a:gd name="connsiteX1" fmla="*/ 1817236 w 1817236"/>
                <a:gd name="connsiteY1" fmla="*/ 2916691 h 3337368"/>
                <a:gd name="connsiteX2" fmla="*/ 1588051 w 1817236"/>
                <a:gd name="connsiteY2" fmla="*/ 3337368 h 3337368"/>
                <a:gd name="connsiteX3" fmla="*/ 0 w 1817236"/>
                <a:gd name="connsiteY3" fmla="*/ 3337368 h 3337368"/>
              </a:gdLst>
              <a:ahLst/>
              <a:cxnLst>
                <a:cxn ang="0">
                  <a:pos x="connsiteX0" y="connsiteY0"/>
                </a:cxn>
                <a:cxn ang="0">
                  <a:pos x="connsiteX1" y="connsiteY1"/>
                </a:cxn>
                <a:cxn ang="0">
                  <a:pos x="connsiteX2" y="connsiteY2"/>
                </a:cxn>
                <a:cxn ang="0">
                  <a:pos x="connsiteX3" y="connsiteY3"/>
                </a:cxn>
              </a:cxnLst>
              <a:rect l="l" t="t" r="r" b="b"/>
              <a:pathLst>
                <a:path w="1817236" h="3337368">
                  <a:moveTo>
                    <a:pt x="1817236" y="0"/>
                  </a:moveTo>
                  <a:lnTo>
                    <a:pt x="1817236" y="2916691"/>
                  </a:lnTo>
                  <a:lnTo>
                    <a:pt x="1588051" y="3337368"/>
                  </a:lnTo>
                  <a:lnTo>
                    <a:pt x="0" y="3337368"/>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sp>
          <p:nvSpPr>
            <p:cNvPr id="10" name="Freeform 7"/>
            <p:cNvSpPr/>
            <p:nvPr userDrawn="1"/>
          </p:nvSpPr>
          <p:spPr bwMode="auto">
            <a:xfrm>
              <a:off x="8953319" y="714454"/>
              <a:ext cx="3013464" cy="2614137"/>
            </a:xfrm>
            <a:custGeom>
              <a:avLst/>
              <a:gdLst>
                <a:gd name="T0" fmla="*/ 1202 w 2279"/>
                <a:gd name="T1" fmla="*/ 0 h 1977"/>
                <a:gd name="T2" fmla="*/ 0 w 2279"/>
                <a:gd name="T3" fmla="*/ 0 h 1977"/>
                <a:gd name="T4" fmla="*/ 1076 w 2279"/>
                <a:gd name="T5" fmla="*/ 1977 h 1977"/>
                <a:gd name="T6" fmla="*/ 2279 w 2279"/>
                <a:gd name="T7" fmla="*/ 1977 h 1977"/>
                <a:gd name="T8" fmla="*/ 1202 w 2279"/>
                <a:gd name="T9" fmla="*/ 0 h 1977"/>
              </a:gdLst>
              <a:ahLst/>
              <a:cxnLst>
                <a:cxn ang="0">
                  <a:pos x="T0" y="T1"/>
                </a:cxn>
                <a:cxn ang="0">
                  <a:pos x="T2" y="T3"/>
                </a:cxn>
                <a:cxn ang="0">
                  <a:pos x="T4" y="T5"/>
                </a:cxn>
                <a:cxn ang="0">
                  <a:pos x="T6" y="T7"/>
                </a:cxn>
                <a:cxn ang="0">
                  <a:pos x="T8" y="T9"/>
                </a:cxn>
              </a:cxnLst>
              <a:rect l="0" t="0" r="r" b="b"/>
              <a:pathLst>
                <a:path w="2279" h="1977">
                  <a:moveTo>
                    <a:pt x="1202" y="0"/>
                  </a:moveTo>
                  <a:lnTo>
                    <a:pt x="0" y="0"/>
                  </a:lnTo>
                  <a:lnTo>
                    <a:pt x="1076" y="1977"/>
                  </a:lnTo>
                  <a:lnTo>
                    <a:pt x="2279" y="1977"/>
                  </a:lnTo>
                  <a:lnTo>
                    <a:pt x="1202" y="0"/>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lstStyle/>
            <a:p>
              <a:pPr lvl="0" fontAlgn="auto"/>
              <a:endParaRPr lang="en-US" strike="noStrike" noProof="1"/>
            </a:p>
          </p:txBody>
        </p:sp>
        <p:sp>
          <p:nvSpPr>
            <p:cNvPr id="11" name="Freeform 41"/>
            <p:cNvSpPr/>
            <p:nvPr userDrawn="1"/>
          </p:nvSpPr>
          <p:spPr bwMode="auto">
            <a:xfrm>
              <a:off x="7537631" y="714455"/>
              <a:ext cx="3012996" cy="2614137"/>
            </a:xfrm>
            <a:custGeom>
              <a:avLst/>
              <a:gdLst>
                <a:gd name="connsiteX0" fmla="*/ 1417257 w 2999525"/>
                <a:gd name="connsiteY0" fmla="*/ 0 h 2602449"/>
                <a:gd name="connsiteX1" fmla="*/ 2999525 w 2999525"/>
                <a:gd name="connsiteY1" fmla="*/ 0 h 2602449"/>
                <a:gd name="connsiteX2" fmla="*/ 1582268 w 2999525"/>
                <a:gd name="connsiteY2" fmla="*/ 2602449 h 2602449"/>
                <a:gd name="connsiteX3" fmla="*/ 0 w 2999525"/>
                <a:gd name="connsiteY3" fmla="*/ 2602449 h 2602449"/>
              </a:gdLst>
              <a:ahLst/>
              <a:cxnLst>
                <a:cxn ang="0">
                  <a:pos x="connsiteX0" y="connsiteY0"/>
                </a:cxn>
                <a:cxn ang="0">
                  <a:pos x="connsiteX1" y="connsiteY1"/>
                </a:cxn>
                <a:cxn ang="0">
                  <a:pos x="connsiteX2" y="connsiteY2"/>
                </a:cxn>
                <a:cxn ang="0">
                  <a:pos x="connsiteX3" y="connsiteY3"/>
                </a:cxn>
              </a:cxnLst>
              <a:rect l="l" t="t" r="r" b="b"/>
              <a:pathLst>
                <a:path w="2999525" h="2602449">
                  <a:moveTo>
                    <a:pt x="1417257" y="0"/>
                  </a:moveTo>
                  <a:lnTo>
                    <a:pt x="2999525" y="0"/>
                  </a:lnTo>
                  <a:lnTo>
                    <a:pt x="1582268" y="2602449"/>
                  </a:lnTo>
                  <a:lnTo>
                    <a:pt x="0" y="2602449"/>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sp>
          <p:nvSpPr>
            <p:cNvPr id="12" name="Freeform 42"/>
            <p:cNvSpPr/>
            <p:nvPr userDrawn="1"/>
          </p:nvSpPr>
          <p:spPr bwMode="auto">
            <a:xfrm>
              <a:off x="0" y="717311"/>
              <a:ext cx="1421546" cy="2610324"/>
            </a:xfrm>
            <a:custGeom>
              <a:avLst/>
              <a:gdLst>
                <a:gd name="connsiteX0" fmla="*/ 0 w 1407588"/>
                <a:gd name="connsiteY0" fmla="*/ 0 h 2584693"/>
                <a:gd name="connsiteX1" fmla="*/ 1407588 w 1407588"/>
                <a:gd name="connsiteY1" fmla="*/ 0 h 2584693"/>
                <a:gd name="connsiteX2" fmla="*/ 0 w 1407588"/>
                <a:gd name="connsiteY2" fmla="*/ 2584693 h 2584693"/>
              </a:gdLst>
              <a:ahLst/>
              <a:cxnLst>
                <a:cxn ang="0">
                  <a:pos x="connsiteX0" y="connsiteY0"/>
                </a:cxn>
                <a:cxn ang="0">
                  <a:pos x="connsiteX1" y="connsiteY1"/>
                </a:cxn>
                <a:cxn ang="0">
                  <a:pos x="connsiteX2" y="connsiteY2"/>
                </a:cxn>
              </a:cxnLst>
              <a:rect l="l" t="t" r="r" b="b"/>
              <a:pathLst>
                <a:path w="1407588" h="2584693">
                  <a:moveTo>
                    <a:pt x="0" y="0"/>
                  </a:moveTo>
                  <a:lnTo>
                    <a:pt x="1407588" y="0"/>
                  </a:lnTo>
                  <a:lnTo>
                    <a:pt x="0" y="2584693"/>
                  </a:lnTo>
                  <a:close/>
                </a:path>
              </a:pathLst>
            </a:custGeom>
            <a:solidFill>
              <a:schemeClr val="accent4">
                <a:lumMod val="20000"/>
                <a:lumOff val="80000"/>
                <a:alpha val="50000"/>
              </a:schemeClr>
            </a:solidFill>
            <a:ln>
              <a:noFill/>
            </a:ln>
          </p:spPr>
          <p:txBody>
            <a:bodyPr vert="horz" wrap="square" lIns="91440" tIns="45720" rIns="91440" bIns="45720" numCol="1" anchor="t" anchorCtr="0" compatLnSpc="1">
              <a:noAutofit/>
            </a:bodyPr>
            <a:lstStyle/>
            <a:p>
              <a:pPr lvl="0" fontAlgn="auto"/>
              <a:endParaRPr lang="en-US" strike="noStrike" noProof="1"/>
            </a:p>
          </p:txBody>
        </p:sp>
      </p:grpSp>
      <p:sp>
        <p:nvSpPr>
          <p:cNvPr id="2" name="日期占位符 1"/>
          <p:cNvSpPr>
            <a:spLocks noGrp="1"/>
          </p:cNvSpPr>
          <p:nvPr>
            <p:ph type="dt" sz="half" idx="10"/>
          </p:nvPr>
        </p:nvSpPr>
        <p:spPr/>
        <p:txBody>
          <a:bodyPr/>
          <a:p>
            <a:pPr fontAlgn="auto"/>
            <a:fld id="{8EE0F13D-3A25-48D7-AE49-AD8F52A3A894}"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F907EAAF-726A-48BF-8337-D8EF74986016}"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nchorCtr="0"/>
          <a:p>
            <a:pPr lvl="0"/>
            <a:r>
              <a:rPr lang="zh-CN" altLang="en-US"/>
              <a:t>单击此处编辑母版标题样式</a:t>
            </a:r>
            <a:endParaRPr lang="zh-CN" altLang="en-US"/>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nchorCtr="0"/>
          <a:p>
            <a:pPr lvl="0" indent="-228600"/>
            <a:r>
              <a:rPr lang="zh-CN" altLang="en-US"/>
              <a:t>单击此处编辑母版文本样式</a:t>
            </a:r>
            <a:endParaRPr lang="zh-CN" altLang="en-US"/>
          </a:p>
          <a:p>
            <a:pPr lvl="1" indent="-228600"/>
            <a:r>
              <a:rPr lang="zh-CN" altLang="en-US"/>
              <a:t>二级</a:t>
            </a:r>
            <a:endParaRPr lang="zh-CN" altLang="en-US"/>
          </a:p>
          <a:p>
            <a:pPr lvl="2" indent="-228600"/>
            <a:r>
              <a:rPr lang="zh-CN" altLang="en-US"/>
              <a:t>三级</a:t>
            </a:r>
            <a:endParaRPr lang="zh-CN" altLang="en-US"/>
          </a:p>
          <a:p>
            <a:pPr lvl="3" indent="-228600"/>
            <a:r>
              <a:rPr lang="zh-CN" altLang="en-US"/>
              <a:t>四级</a:t>
            </a:r>
            <a:endParaRPr lang="zh-CN" altLang="en-US"/>
          </a:p>
          <a:p>
            <a:pPr lvl="4" indent="-228600"/>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8EE0F13D-3A25-48D7-AE49-AD8F52A3A894}"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F907EAAF-726A-48BF-8337-D8EF74986016}"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nchorCtr="0"/>
          <a:p>
            <a:pPr lvl="0"/>
            <a:r>
              <a:rPr lang="zh-CN" altLang="en-US"/>
              <a:t>单击此处编辑母版标题样式</a:t>
            </a:r>
            <a:endParaRPr lang="zh-CN" altLang="en-US"/>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nchorCtr="0"/>
          <a:p>
            <a:pPr lvl="0" indent="-228600"/>
            <a:r>
              <a:rPr lang="zh-CN" altLang="en-US"/>
              <a:t>单击此处编辑母版文本样式</a:t>
            </a:r>
            <a:endParaRPr lang="zh-CN" altLang="en-US"/>
          </a:p>
          <a:p>
            <a:pPr lvl="1" indent="-228600"/>
            <a:r>
              <a:rPr lang="zh-CN" altLang="en-US"/>
              <a:t>二级</a:t>
            </a:r>
            <a:endParaRPr lang="zh-CN" altLang="en-US"/>
          </a:p>
          <a:p>
            <a:pPr lvl="2" indent="-228600"/>
            <a:r>
              <a:rPr lang="zh-CN" altLang="en-US"/>
              <a:t>三级</a:t>
            </a:r>
            <a:endParaRPr lang="zh-CN" altLang="en-US"/>
          </a:p>
          <a:p>
            <a:pPr lvl="3" indent="-228600"/>
            <a:r>
              <a:rPr lang="zh-CN" altLang="en-US"/>
              <a:t>四级</a:t>
            </a:r>
            <a:endParaRPr lang="zh-CN" altLang="en-US"/>
          </a:p>
          <a:p>
            <a:pPr lvl="4" indent="-228600"/>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8EE0F13D-3A25-48D7-AE49-AD8F52A3A894}"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F907EAAF-726A-48BF-8337-D8EF74986016}"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文本框 1"/>
          <p:cNvSpPr txBox="1"/>
          <p:nvPr/>
        </p:nvSpPr>
        <p:spPr>
          <a:xfrm>
            <a:off x="1154113" y="2583180"/>
            <a:ext cx="8470900" cy="1691640"/>
          </a:xfrm>
          <a:prstGeom prst="rect">
            <a:avLst/>
          </a:prstGeom>
          <a:noFill/>
          <a:ln w="9525">
            <a:noFill/>
          </a:ln>
        </p:spPr>
        <p:txBody>
          <a:bodyPr wrap="square" anchor="t" anchorCtr="0">
            <a:spAutoFit/>
          </a:bodyPr>
          <a:p>
            <a:pPr>
              <a:lnSpc>
                <a:spcPct val="130000"/>
              </a:lnSpc>
              <a:spcBef>
                <a:spcPct val="0"/>
              </a:spcBef>
              <a:spcAft>
                <a:spcPct val="0"/>
              </a:spcAft>
            </a:pPr>
            <a:r>
              <a:rPr lang="zh-CN" altLang="en-US" sz="4000" dirty="0">
                <a:latin typeface="方正小标宋简体" panose="03000509000000000000" charset="-122"/>
                <a:ea typeface="方正小标宋简体" panose="03000509000000000000" charset="-122"/>
                <a:cs typeface="张海山锐线体简" charset="0"/>
                <a:sym typeface="AvantGarde Bk BT" panose="020B0402020202020204" pitchFamily="34" charset="0"/>
              </a:rPr>
              <a:t>关于采购人进行政府采购的</a:t>
            </a:r>
            <a:endParaRPr lang="zh-CN" altLang="en-US" sz="4000" dirty="0">
              <a:latin typeface="方正小标宋简体" panose="03000509000000000000" charset="-122"/>
              <a:ea typeface="方正小标宋简体" panose="03000509000000000000" charset="-122"/>
              <a:cs typeface="张海山锐线体简" charset="0"/>
              <a:sym typeface="AvantGarde Bk BT" panose="020B0402020202020204" pitchFamily="34" charset="0"/>
            </a:endParaRPr>
          </a:p>
          <a:p>
            <a:pPr>
              <a:lnSpc>
                <a:spcPct val="130000"/>
              </a:lnSpc>
              <a:spcBef>
                <a:spcPct val="0"/>
              </a:spcBef>
              <a:spcAft>
                <a:spcPct val="0"/>
              </a:spcAft>
            </a:pPr>
            <a:r>
              <a:rPr lang="zh-CN" altLang="en-US" sz="4000" dirty="0">
                <a:latin typeface="方正小标宋简体" panose="03000509000000000000" charset="-122"/>
                <a:ea typeface="方正小标宋简体" panose="03000509000000000000" charset="-122"/>
                <a:cs typeface="张海山锐线体简" charset="0"/>
                <a:sym typeface="AvantGarde Bk BT" panose="020B0402020202020204" pitchFamily="34" charset="0"/>
              </a:rPr>
              <a:t>相关问题及案例</a:t>
            </a:r>
            <a:r>
              <a:rPr lang="zh-CN" altLang="en-US" sz="4000" dirty="0">
                <a:latin typeface="方正小标宋简体" panose="03000509000000000000" charset="-122"/>
                <a:ea typeface="方正小标宋简体" panose="03000509000000000000" charset="-122"/>
                <a:cs typeface="张海山锐线体简" charset="0"/>
                <a:sym typeface="AvantGarde Bk BT" panose="020B0402020202020204" pitchFamily="34" charset="0"/>
              </a:rPr>
              <a:t>分享</a:t>
            </a:r>
            <a:endParaRPr lang="zh-CN" altLang="en-US" sz="4000" dirty="0">
              <a:latin typeface="方正小标宋简体" panose="03000509000000000000" charset="-122"/>
              <a:ea typeface="方正小标宋简体" panose="03000509000000000000" charset="-122"/>
              <a:cs typeface="张海山锐线体简" charset="0"/>
              <a:sym typeface="AvantGarde Bk BT" panose="020B0402020202020204" pitchFamily="34" charset="0"/>
            </a:endParaRPr>
          </a:p>
        </p:txBody>
      </p:sp>
      <p:sp>
        <p:nvSpPr>
          <p:cNvPr id="21" name="矩形: 圆角 20"/>
          <p:cNvSpPr/>
          <p:nvPr/>
        </p:nvSpPr>
        <p:spPr>
          <a:xfrm>
            <a:off x="1154113" y="4828223"/>
            <a:ext cx="3154363" cy="490538"/>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r>
              <a:rPr lang="zh-CN" altLang="en-US" sz="2000" b="1" strike="noStrike" noProof="1" dirty="0">
                <a:latin typeface="微软雅黑" charset="0"/>
                <a:ea typeface="微软雅黑" charset="0"/>
                <a:cs typeface="+mn-ea"/>
                <a:sym typeface="+mn-lt"/>
              </a:rPr>
              <a:t>主讲人：</a:t>
            </a:r>
            <a:endParaRPr lang="zh-CN" altLang="en-US" sz="2000" b="1" strike="noStrike" noProof="1" dirty="0">
              <a:latin typeface="微软雅黑" charset="0"/>
              <a:ea typeface="微软雅黑" charset="0"/>
              <a:cs typeface="+mn-ea"/>
              <a:sym typeface="+mn-lt"/>
            </a:endParaRPr>
          </a:p>
        </p:txBody>
      </p:sp>
      <p:sp>
        <p:nvSpPr>
          <p:cNvPr id="23" name="矩形: 圆角 20"/>
          <p:cNvSpPr/>
          <p:nvPr/>
        </p:nvSpPr>
        <p:spPr>
          <a:xfrm>
            <a:off x="1154113" y="5445760"/>
            <a:ext cx="3154363" cy="504825"/>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r>
              <a:rPr lang="zh-CN" altLang="en-US" sz="2000" b="1" strike="noStrike" noProof="1" dirty="0">
                <a:latin typeface="微软雅黑" charset="0"/>
                <a:ea typeface="微软雅黑" charset="0"/>
                <a:cs typeface="+mn-ea"/>
                <a:sym typeface="+mn-lt"/>
              </a:rPr>
              <a:t>单位：</a:t>
            </a:r>
            <a:endParaRPr lang="zh-CN" altLang="en-US" sz="2000" b="1" strike="noStrike" noProof="1" dirty="0">
              <a:latin typeface="微软雅黑" charset="0"/>
              <a:ea typeface="微软雅黑" charset="0"/>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
          <p:cNvSpPr txBox="1"/>
          <p:nvPr/>
        </p:nvSpPr>
        <p:spPr>
          <a:xfrm>
            <a:off x="1687830" y="817245"/>
            <a:ext cx="9601835" cy="5262245"/>
          </a:xfrm>
          <a:prstGeom prst="rect">
            <a:avLst/>
          </a:prstGeom>
          <a:noFill/>
          <a:ln w="9525">
            <a:noFill/>
          </a:ln>
        </p:spPr>
        <p:txBody>
          <a:bodyPr wrap="square" anchor="t" anchorCtr="0">
            <a:spAutoFit/>
          </a:bodyPr>
          <a:p>
            <a:pPr>
              <a:lnSpc>
                <a:spcPct val="150000"/>
              </a:lnSpc>
            </a:pPr>
            <a:r>
              <a:rPr lang="zh-CN" altLang="en-US" sz="2000">
                <a:solidFill>
                  <a:srgbClr val="0070C0"/>
                </a:solidFill>
                <a:latin typeface="微软雅黑" charset="0"/>
                <a:ea typeface="微软雅黑" charset="0"/>
                <a:cs typeface="微软雅黑" charset="0"/>
                <a:sym typeface="+mn-ea"/>
              </a:rPr>
              <a:t>案例：</a:t>
            </a:r>
            <a:endParaRPr lang="zh-CN" altLang="en-US" sz="2000">
              <a:solidFill>
                <a:srgbClr val="0070C0"/>
              </a:solidFill>
              <a:latin typeface="微软雅黑" charset="0"/>
              <a:ea typeface="微软雅黑" charset="0"/>
              <a:cs typeface="微软雅黑" charset="0"/>
              <a:sym typeface="+mn-ea"/>
            </a:endParaRPr>
          </a:p>
          <a:p>
            <a:pPr>
              <a:lnSpc>
                <a:spcPct val="150000"/>
              </a:lnSpc>
            </a:pPr>
            <a:r>
              <a:rPr lang="zh-CN" altLang="en-US" sz="2000">
                <a:solidFill>
                  <a:srgbClr val="0070C0"/>
                </a:solidFill>
                <a:latin typeface="微软雅黑" charset="0"/>
                <a:ea typeface="微软雅黑" charset="0"/>
                <a:cs typeface="微软雅黑" charset="0"/>
                <a:sym typeface="+mn-ea"/>
              </a:rPr>
              <a:t> </a:t>
            </a:r>
            <a:r>
              <a:rPr lang="en-US" altLang="zh-CN" sz="2000">
                <a:solidFill>
                  <a:srgbClr val="0070C0"/>
                </a:solidFill>
                <a:latin typeface="微软雅黑" charset="0"/>
                <a:ea typeface="微软雅黑" charset="0"/>
                <a:cs typeface="微软雅黑" charset="0"/>
                <a:sym typeface="+mn-ea"/>
              </a:rPr>
              <a:t>       </a:t>
            </a:r>
            <a:r>
              <a:rPr lang="zh-CN" altLang="en-US" sz="2000">
                <a:solidFill>
                  <a:srgbClr val="0070C0"/>
                </a:solidFill>
                <a:latin typeface="微软雅黑" charset="0"/>
                <a:ea typeface="微软雅黑" charset="0"/>
                <a:cs typeface="微软雅黑" charset="0"/>
                <a:sym typeface="+mn-ea"/>
              </a:rPr>
              <a:t>某政府采购项目中甲公司河南分公司参与投标，并最终获得中标资格。中标结果公告期间，乙公司向财政部门提出投诉，以甲公司河南分公司提供的社保缴纳记录及加盖印章均为甲公司而非甲公司河南分公司为由，认为甲公司河南分公司提供的投标文件资格条件部分不符合《政府采购法》第二十二条之规定，请求取消甲公司河南分公司中标资格。财政部门经调查，领取营业执照的法人分支机构可以开具社保账户缴纳社保，而甲公司在公司组织架构的发展变迁中，一直延续由总公司缴纳社保的习惯，而分公司本就是总公司的一部分，该社保缴纳方式并无不妥。况且，分公司参与投标行为本身就是代表总公司的行为，其身份从法律上也不应与总公司相分离，不能单从投标材料的表面形式上进行简单的判定。因此，乙公司的投诉事项不成立。</a:t>
            </a:r>
            <a:endParaRPr lang="zh-CN" altLang="en-US" sz="2000">
              <a:solidFill>
                <a:srgbClr val="0070C0"/>
              </a:solidFill>
              <a:latin typeface="微软雅黑" charset="0"/>
              <a:ea typeface="微软雅黑" charset="0"/>
              <a:cs typeface="微软雅黑" charset="0"/>
            </a:endParaRPr>
          </a:p>
          <a:p>
            <a:pPr>
              <a:lnSpc>
                <a:spcPct val="150000"/>
              </a:lnSpc>
            </a:pPr>
            <a:endParaRPr lang="zh-CN" altLang="en-US" sz="2400">
              <a:solidFill>
                <a:srgbClr val="0070C0"/>
              </a:solidFill>
              <a:latin typeface="微软雅黑" charset="0"/>
              <a:ea typeface="微软雅黑" charset="0"/>
              <a:cs typeface="微软雅黑"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
          <p:cNvSpPr txBox="1"/>
          <p:nvPr/>
        </p:nvSpPr>
        <p:spPr>
          <a:xfrm>
            <a:off x="1687830" y="843915"/>
            <a:ext cx="9601835" cy="3876675"/>
          </a:xfrm>
          <a:prstGeom prst="rect">
            <a:avLst/>
          </a:prstGeom>
          <a:noFill/>
          <a:ln w="9525">
            <a:noFill/>
          </a:ln>
        </p:spPr>
        <p:txBody>
          <a:bodyPr wrap="square" anchor="t" anchorCtr="0">
            <a:spAutoFit/>
          </a:bodyPr>
          <a:p>
            <a:pPr>
              <a:lnSpc>
                <a:spcPct val="150000"/>
              </a:lnSpc>
            </a:pPr>
            <a:r>
              <a:rPr lang="zh-CN" altLang="en-US" sz="2000">
                <a:solidFill>
                  <a:srgbClr val="0070C0"/>
                </a:solidFill>
                <a:latin typeface="微软雅黑" charset="0"/>
                <a:ea typeface="微软雅黑" charset="0"/>
                <a:cs typeface="微软雅黑" charset="0"/>
                <a:sym typeface="+mn-ea"/>
              </a:rPr>
              <a:t>问题</a:t>
            </a:r>
            <a:r>
              <a:rPr lang="en-US" altLang="zh-CN" sz="2000">
                <a:solidFill>
                  <a:srgbClr val="0070C0"/>
                </a:solidFill>
                <a:latin typeface="微软雅黑" charset="0"/>
                <a:ea typeface="微软雅黑" charset="0"/>
                <a:cs typeface="微软雅黑" charset="0"/>
                <a:sym typeface="+mn-ea"/>
              </a:rPr>
              <a:t>3</a:t>
            </a:r>
            <a:r>
              <a:rPr lang="zh-CN" altLang="en-US" sz="2000">
                <a:solidFill>
                  <a:srgbClr val="0070C0"/>
                </a:solidFill>
                <a:latin typeface="微软雅黑" charset="0"/>
                <a:ea typeface="微软雅黑" charset="0"/>
                <a:cs typeface="微软雅黑" charset="0"/>
                <a:sym typeface="+mn-ea"/>
              </a:rPr>
              <a:t>：</a:t>
            </a:r>
            <a:r>
              <a:rPr lang="en-US" altLang="zh-CN" sz="2000">
                <a:solidFill>
                  <a:srgbClr val="0070C0"/>
                </a:solidFill>
                <a:latin typeface="微软雅黑" charset="0"/>
                <a:ea typeface="微软雅黑" charset="0"/>
                <a:cs typeface="微软雅黑" charset="0"/>
                <a:sym typeface="+mn-ea"/>
              </a:rPr>
              <a:t>B</a:t>
            </a:r>
            <a:r>
              <a:rPr lang="zh-CN" altLang="en-US" sz="2000">
                <a:solidFill>
                  <a:srgbClr val="0070C0"/>
                </a:solidFill>
                <a:latin typeface="微软雅黑" charset="0"/>
                <a:ea typeface="微软雅黑" charset="0"/>
                <a:cs typeface="微软雅黑" charset="0"/>
                <a:sym typeface="+mn-ea"/>
              </a:rPr>
              <a:t>公司是</a:t>
            </a:r>
            <a:r>
              <a:rPr lang="en-US" altLang="zh-CN" sz="2000">
                <a:solidFill>
                  <a:srgbClr val="0070C0"/>
                </a:solidFill>
                <a:latin typeface="微软雅黑" charset="0"/>
                <a:ea typeface="微软雅黑" charset="0"/>
                <a:cs typeface="微软雅黑" charset="0"/>
                <a:sym typeface="+mn-ea"/>
              </a:rPr>
              <a:t>A</a:t>
            </a:r>
            <a:r>
              <a:rPr lang="zh-CN" altLang="en-US" sz="2000">
                <a:solidFill>
                  <a:srgbClr val="0070C0"/>
                </a:solidFill>
                <a:latin typeface="微软雅黑" charset="0"/>
                <a:ea typeface="微软雅黑" charset="0"/>
                <a:cs typeface="微软雅黑" charset="0"/>
                <a:sym typeface="+mn-ea"/>
              </a:rPr>
              <a:t>公司的全资子公司，</a:t>
            </a:r>
            <a:r>
              <a:rPr lang="en-US" altLang="zh-CN" sz="2000">
                <a:solidFill>
                  <a:srgbClr val="0070C0"/>
                </a:solidFill>
                <a:latin typeface="微软雅黑" charset="0"/>
                <a:ea typeface="微软雅黑" charset="0"/>
                <a:cs typeface="微软雅黑" charset="0"/>
                <a:sym typeface="+mn-ea"/>
              </a:rPr>
              <a:t>B</a:t>
            </a:r>
            <a:r>
              <a:rPr lang="zh-CN" altLang="en-US" sz="2000">
                <a:solidFill>
                  <a:srgbClr val="0070C0"/>
                </a:solidFill>
                <a:latin typeface="微软雅黑" charset="0"/>
                <a:ea typeface="微软雅黑" charset="0"/>
                <a:cs typeface="微软雅黑" charset="0"/>
                <a:sym typeface="+mn-ea"/>
              </a:rPr>
              <a:t>公司能否参加政府采购项目？</a:t>
            </a:r>
            <a:endParaRPr lang="zh-CN" altLang="en-US" sz="2000">
              <a:solidFill>
                <a:srgbClr val="0070C0"/>
              </a:solidFill>
              <a:latin typeface="微软雅黑" charset="0"/>
              <a:ea typeface="微软雅黑" charset="0"/>
              <a:cs typeface="微软雅黑" charset="0"/>
            </a:endParaRPr>
          </a:p>
          <a:p>
            <a:pPr>
              <a:lnSpc>
                <a:spcPct val="150000"/>
              </a:lnSpc>
            </a:pPr>
            <a:endParaRPr lang="zh-CN" altLang="en-US" sz="2000">
              <a:solidFill>
                <a:srgbClr val="0070C0"/>
              </a:solidFill>
              <a:latin typeface="微软雅黑" charset="0"/>
              <a:ea typeface="微软雅黑" charset="0"/>
              <a:cs typeface="微软雅黑" charset="0"/>
            </a:endParaRPr>
          </a:p>
          <a:p>
            <a:pPr>
              <a:lnSpc>
                <a:spcPct val="150000"/>
              </a:lnSpc>
            </a:pPr>
            <a:r>
              <a:rPr lang="zh-CN" altLang="en-US" sz="2000">
                <a:solidFill>
                  <a:srgbClr val="0070C0"/>
                </a:solidFill>
                <a:latin typeface="微软雅黑" charset="0"/>
                <a:ea typeface="微软雅黑" charset="0"/>
                <a:cs typeface="微软雅黑" charset="0"/>
              </a:rPr>
              <a:t>答：总分公司与母子公司是完全不同的法律概念，总公司与分公司是同一法律主体，而子公司是由母公司作为股东出资设立的具有独立法人身份的公司，母公司与子公司是在法人身份、财产、责任上完全相互独立的两个法律主体。因此，</a:t>
            </a:r>
            <a:r>
              <a:rPr lang="en-US" altLang="zh-CN" sz="2000">
                <a:solidFill>
                  <a:srgbClr val="0070C0"/>
                </a:solidFill>
                <a:latin typeface="微软雅黑" charset="0"/>
                <a:ea typeface="微软雅黑" charset="0"/>
                <a:cs typeface="微软雅黑" charset="0"/>
                <a:sym typeface="+mn-ea"/>
              </a:rPr>
              <a:t>B</a:t>
            </a:r>
            <a:r>
              <a:rPr lang="zh-CN" altLang="en-US" sz="2000">
                <a:solidFill>
                  <a:srgbClr val="0070C0"/>
                </a:solidFill>
                <a:latin typeface="微软雅黑" charset="0"/>
                <a:ea typeface="微软雅黑" charset="0"/>
                <a:cs typeface="微软雅黑" charset="0"/>
                <a:sym typeface="+mn-ea"/>
              </a:rPr>
              <a:t>公司当然能够参加政府采购项目</a:t>
            </a:r>
            <a:r>
              <a:rPr lang="zh-CN" altLang="en-US" sz="2000">
                <a:solidFill>
                  <a:srgbClr val="0070C0"/>
                </a:solidFill>
                <a:latin typeface="微软雅黑" charset="0"/>
                <a:ea typeface="微软雅黑" charset="0"/>
                <a:cs typeface="微软雅黑" charset="0"/>
              </a:rPr>
              <a:t>。但是，根据《政府采购法实施条例》第十八条第一款规定，</a:t>
            </a:r>
            <a:r>
              <a:rPr lang="en-US" altLang="zh-CN" sz="2000">
                <a:solidFill>
                  <a:srgbClr val="0070C0"/>
                </a:solidFill>
                <a:latin typeface="微软雅黑" charset="0"/>
                <a:ea typeface="微软雅黑" charset="0"/>
                <a:cs typeface="微软雅黑" charset="0"/>
                <a:sym typeface="+mn-ea"/>
              </a:rPr>
              <a:t>B</a:t>
            </a:r>
            <a:r>
              <a:rPr lang="zh-CN" altLang="en-US" sz="2000">
                <a:solidFill>
                  <a:srgbClr val="0070C0"/>
                </a:solidFill>
                <a:latin typeface="微软雅黑" charset="0"/>
                <a:ea typeface="微软雅黑" charset="0"/>
                <a:cs typeface="微软雅黑" charset="0"/>
                <a:sym typeface="+mn-ea"/>
              </a:rPr>
              <a:t>公司作为</a:t>
            </a:r>
            <a:r>
              <a:rPr lang="en-US" altLang="zh-CN" sz="2000">
                <a:solidFill>
                  <a:srgbClr val="0070C0"/>
                </a:solidFill>
                <a:latin typeface="微软雅黑" charset="0"/>
                <a:ea typeface="微软雅黑" charset="0"/>
                <a:cs typeface="微软雅黑" charset="0"/>
                <a:sym typeface="+mn-ea"/>
              </a:rPr>
              <a:t>A</a:t>
            </a:r>
            <a:r>
              <a:rPr lang="zh-CN" altLang="en-US" sz="2000">
                <a:solidFill>
                  <a:srgbClr val="0070C0"/>
                </a:solidFill>
                <a:latin typeface="微软雅黑" charset="0"/>
                <a:ea typeface="微软雅黑" charset="0"/>
                <a:cs typeface="微软雅黑" charset="0"/>
                <a:sym typeface="+mn-ea"/>
              </a:rPr>
              <a:t>公司的全资子公司，两家公司参与同一政府采购活动的资格却是相互排斥的。</a:t>
            </a:r>
            <a:endParaRPr lang="zh-CN" altLang="en-US" sz="2000">
              <a:solidFill>
                <a:srgbClr val="0070C0"/>
              </a:solidFill>
              <a:latin typeface="微软雅黑" charset="0"/>
              <a:ea typeface="微软雅黑" charset="0"/>
              <a:cs typeface="微软雅黑" charset="0"/>
            </a:endParaRPr>
          </a:p>
          <a:p>
            <a:pPr>
              <a:lnSpc>
                <a:spcPct val="150000"/>
              </a:lnSpc>
            </a:pPr>
            <a:endParaRPr lang="zh-CN" altLang="en-US" sz="2400">
              <a:solidFill>
                <a:srgbClr val="0070C0"/>
              </a:solidFill>
              <a:latin typeface="微软雅黑" charset="0"/>
              <a:ea typeface="微软雅黑" charset="0"/>
              <a:cs typeface="微软雅黑"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文本框 1"/>
          <p:cNvSpPr txBox="1"/>
          <p:nvPr/>
        </p:nvSpPr>
        <p:spPr>
          <a:xfrm>
            <a:off x="1343660" y="374015"/>
            <a:ext cx="9658985" cy="1999615"/>
          </a:xfrm>
          <a:prstGeom prst="rect">
            <a:avLst/>
          </a:prstGeom>
          <a:noFill/>
          <a:ln w="9525">
            <a:noFill/>
          </a:ln>
        </p:spPr>
        <p:txBody>
          <a:bodyPr wrap="square" anchor="t" anchorCtr="0">
            <a:spAutoFit/>
          </a:bodyPr>
          <a:p>
            <a:pPr indent="609600">
              <a:lnSpc>
                <a:spcPct val="150000"/>
              </a:lnSpc>
              <a:spcAft>
                <a:spcPts val="1200"/>
              </a:spcAft>
            </a:pPr>
            <a:r>
              <a:rPr lang="zh-CN" altLang="en-US" sz="2000" b="1">
                <a:latin typeface="微软雅黑" charset="0"/>
                <a:ea typeface="微软雅黑" charset="0"/>
                <a:cs typeface="微软雅黑" charset="0"/>
              </a:rPr>
              <a:t>采购代理机构的工作</a:t>
            </a:r>
            <a:r>
              <a:rPr lang="zh-CN" altLang="en-US" sz="2000" b="1">
                <a:latin typeface="微软雅黑" charset="0"/>
                <a:ea typeface="微软雅黑" charset="0"/>
                <a:cs typeface="微软雅黑" charset="0"/>
              </a:rPr>
              <a:t>内容</a:t>
            </a:r>
            <a:endParaRPr lang="zh-CN" altLang="en-US" sz="2000" b="1">
              <a:latin typeface="微软雅黑" charset="0"/>
              <a:ea typeface="微软雅黑" charset="0"/>
              <a:cs typeface="微软雅黑" charset="0"/>
            </a:endParaRPr>
          </a:p>
          <a:p>
            <a:pPr indent="609600" fontAlgn="base">
              <a:lnSpc>
                <a:spcPct val="150000"/>
              </a:lnSpc>
            </a:pPr>
            <a:r>
              <a:rPr lang="zh-CN" altLang="en-US" sz="1400">
                <a:solidFill>
                  <a:schemeClr val="tx1"/>
                </a:solidFill>
                <a:latin typeface="微软雅黑" charset="0"/>
                <a:ea typeface="微软雅黑" charset="0"/>
                <a:cs typeface="微软雅黑" charset="0"/>
              </a:rPr>
              <a:t>采购代理机构的工作内容和工作权限来自采购人的委托。</a:t>
            </a:r>
            <a:endParaRPr lang="zh-CN" altLang="en-US" sz="1400">
              <a:solidFill>
                <a:schemeClr val="tx1"/>
              </a:solidFill>
              <a:latin typeface="微软雅黑" charset="0"/>
              <a:ea typeface="微软雅黑" charset="0"/>
              <a:cs typeface="微软雅黑" charset="0"/>
            </a:endParaRPr>
          </a:p>
          <a:p>
            <a:pPr indent="609600" fontAlgn="base">
              <a:lnSpc>
                <a:spcPct val="150000"/>
              </a:lnSpc>
            </a:pPr>
            <a:r>
              <a:rPr lang="zh-CN" altLang="en-US" sz="1400">
                <a:latin typeface="微软雅黑" charset="0"/>
                <a:ea typeface="微软雅黑" charset="0"/>
                <a:cs typeface="微软雅黑" charset="0"/>
              </a:rPr>
              <a:t>采购人依法委托采购代理机构办理采购事宜的，由采购人与采购代理机构签订委托代理协议，依法明确代理采购的范围、权限和期限等具体事项,采购代理机构不得超越代理权限。</a:t>
            </a:r>
            <a:endParaRPr lang="zh-CN" altLang="en-US" sz="1400">
              <a:latin typeface="微软雅黑" charset="0"/>
              <a:ea typeface="微软雅黑" charset="0"/>
              <a:cs typeface="微软雅黑" charset="0"/>
            </a:endParaRPr>
          </a:p>
          <a:p>
            <a:pPr indent="609600" fontAlgn="base">
              <a:lnSpc>
                <a:spcPct val="150000"/>
              </a:lnSpc>
            </a:pPr>
            <a:r>
              <a:rPr lang="zh-CN" altLang="en-US" sz="1400">
                <a:latin typeface="微软雅黑" charset="0"/>
                <a:ea typeface="微软雅黑" charset="0"/>
                <a:cs typeface="微软雅黑" charset="0"/>
              </a:rPr>
              <a:t>采购人可以对政府采购活动中以下事项委托采购代理机构办理：</a:t>
            </a:r>
            <a:endParaRPr lang="zh-CN" altLang="en-US" sz="1400">
              <a:latin typeface="微软雅黑" charset="0"/>
              <a:ea typeface="微软雅黑" charset="0"/>
              <a:cs typeface="微软雅黑" charset="0"/>
            </a:endParaRPr>
          </a:p>
        </p:txBody>
      </p:sp>
      <p:sp>
        <p:nvSpPr>
          <p:cNvPr id="2" name="文本框 1"/>
          <p:cNvSpPr txBox="1"/>
          <p:nvPr/>
        </p:nvSpPr>
        <p:spPr>
          <a:xfrm>
            <a:off x="1343660" y="2534920"/>
            <a:ext cx="4485640" cy="4154170"/>
          </a:xfrm>
          <a:prstGeom prst="rect">
            <a:avLst/>
          </a:prstGeom>
          <a:noFill/>
          <a:ln w="9525">
            <a:noFill/>
          </a:ln>
        </p:spPr>
        <p:txBody>
          <a:bodyPr wrap="square" anchor="t" anchorCtr="0">
            <a:spAutoFit/>
          </a:bodyPr>
          <a:p>
            <a:pPr>
              <a:lnSpc>
                <a:spcPct val="150000"/>
              </a:lnSpc>
            </a:pPr>
            <a:r>
              <a:rPr lang="zh-CN" altLang="en-US" sz="1600" b="1">
                <a:solidFill>
                  <a:srgbClr val="0070C0"/>
                </a:solidFill>
                <a:latin typeface="仿宋" charset="0"/>
                <a:ea typeface="仿宋" charset="0"/>
                <a:cs typeface="仿宋" charset="0"/>
              </a:rPr>
              <a:t>1、</a:t>
            </a:r>
            <a:r>
              <a:rPr lang="zh-CN" altLang="en-US" sz="1600">
                <a:solidFill>
                  <a:srgbClr val="0070C0"/>
                </a:solidFill>
                <a:latin typeface="仿宋" charset="0"/>
                <a:ea typeface="仿宋" charset="0"/>
                <a:cs typeface="仿宋" charset="0"/>
              </a:rPr>
              <a:t>协助采购人确定采购需求，编制招标文件，拟订合同文本，解释招标文件；</a:t>
            </a:r>
            <a:endParaRPr lang="zh-CN" altLang="en-US" sz="1600">
              <a:solidFill>
                <a:srgbClr val="0070C0"/>
              </a:solidFill>
              <a:latin typeface="仿宋" charset="0"/>
              <a:ea typeface="仿宋" charset="0"/>
              <a:cs typeface="仿宋" charset="0"/>
            </a:endParaRPr>
          </a:p>
          <a:p>
            <a:pPr>
              <a:lnSpc>
                <a:spcPct val="150000"/>
              </a:lnSpc>
            </a:pPr>
            <a:r>
              <a:rPr lang="zh-CN" altLang="en-US" sz="1600" b="1">
                <a:solidFill>
                  <a:srgbClr val="0070C0"/>
                </a:solidFill>
                <a:latin typeface="仿宋" charset="0"/>
                <a:ea typeface="仿宋" charset="0"/>
                <a:cs typeface="仿宋" charset="0"/>
              </a:rPr>
              <a:t>2、</a:t>
            </a:r>
            <a:r>
              <a:rPr lang="zh-CN" altLang="en-US" sz="1600">
                <a:solidFill>
                  <a:srgbClr val="0070C0"/>
                </a:solidFill>
                <a:latin typeface="仿宋" charset="0"/>
                <a:ea typeface="仿宋" charset="0"/>
                <a:cs typeface="仿宋" charset="0"/>
              </a:rPr>
              <a:t>在指定的媒体上发布政府采购项目信息，发布招标采购公告或投标邀请函；</a:t>
            </a:r>
            <a:endParaRPr lang="zh-CN" altLang="en-US" sz="1600">
              <a:solidFill>
                <a:srgbClr val="0070C0"/>
              </a:solidFill>
              <a:latin typeface="仿宋" charset="0"/>
              <a:ea typeface="仿宋" charset="0"/>
              <a:cs typeface="仿宋" charset="0"/>
            </a:endParaRPr>
          </a:p>
          <a:p>
            <a:pPr>
              <a:lnSpc>
                <a:spcPct val="150000"/>
              </a:lnSpc>
            </a:pPr>
            <a:r>
              <a:rPr lang="zh-CN" altLang="en-US" sz="1600" b="1">
                <a:solidFill>
                  <a:srgbClr val="0070C0"/>
                </a:solidFill>
                <a:latin typeface="仿宋" charset="0"/>
                <a:ea typeface="仿宋" charset="0"/>
                <a:cs typeface="仿宋" charset="0"/>
              </a:rPr>
              <a:t>3、</a:t>
            </a:r>
            <a:r>
              <a:rPr lang="zh-CN" altLang="en-US" sz="1600">
                <a:solidFill>
                  <a:srgbClr val="0070C0"/>
                </a:solidFill>
                <a:latin typeface="仿宋" charset="0"/>
                <a:ea typeface="仿宋" charset="0"/>
                <a:cs typeface="仿宋" charset="0"/>
              </a:rPr>
              <a:t>对已发出的招标文件进行必要的澄清或者修改；</a:t>
            </a:r>
            <a:endParaRPr lang="zh-CN" altLang="en-US" sz="1600">
              <a:solidFill>
                <a:srgbClr val="0070C0"/>
              </a:solidFill>
              <a:latin typeface="仿宋" charset="0"/>
              <a:ea typeface="仿宋" charset="0"/>
              <a:cs typeface="仿宋" charset="0"/>
            </a:endParaRPr>
          </a:p>
          <a:p>
            <a:pPr>
              <a:lnSpc>
                <a:spcPct val="150000"/>
              </a:lnSpc>
            </a:pPr>
            <a:r>
              <a:rPr lang="zh-CN" altLang="en-US" sz="1600" b="1">
                <a:solidFill>
                  <a:srgbClr val="0070C0"/>
                </a:solidFill>
                <a:latin typeface="仿宋" charset="0"/>
                <a:ea typeface="仿宋" charset="0"/>
                <a:cs typeface="仿宋" charset="0"/>
              </a:rPr>
              <a:t>4、</a:t>
            </a:r>
            <a:r>
              <a:rPr lang="zh-CN" altLang="en-US" sz="1600">
                <a:solidFill>
                  <a:srgbClr val="0070C0"/>
                </a:solidFill>
                <a:latin typeface="仿宋" charset="0"/>
                <a:ea typeface="仿宋" charset="0"/>
                <a:cs typeface="仿宋" charset="0"/>
              </a:rPr>
              <a:t>对供应商进行资格预审；</a:t>
            </a:r>
            <a:endParaRPr lang="zh-CN" altLang="en-US" sz="1600">
              <a:solidFill>
                <a:srgbClr val="0070C0"/>
              </a:solidFill>
              <a:latin typeface="仿宋" charset="0"/>
              <a:ea typeface="仿宋" charset="0"/>
              <a:cs typeface="仿宋" charset="0"/>
            </a:endParaRPr>
          </a:p>
          <a:p>
            <a:pPr>
              <a:lnSpc>
                <a:spcPct val="150000"/>
              </a:lnSpc>
            </a:pPr>
            <a:r>
              <a:rPr lang="zh-CN" altLang="en-US" sz="1600" b="1">
                <a:solidFill>
                  <a:srgbClr val="0070C0"/>
                </a:solidFill>
                <a:latin typeface="仿宋" charset="0"/>
                <a:ea typeface="仿宋" charset="0"/>
                <a:cs typeface="仿宋" charset="0"/>
              </a:rPr>
              <a:t>5、</a:t>
            </a:r>
            <a:r>
              <a:rPr lang="zh-CN" altLang="en-US" sz="1600">
                <a:solidFill>
                  <a:srgbClr val="0070C0"/>
                </a:solidFill>
                <a:latin typeface="仿宋" charset="0"/>
                <a:ea typeface="仿宋" charset="0"/>
                <a:cs typeface="仿宋" charset="0"/>
              </a:rPr>
              <a:t>抽取评审专家，组建评标委员会；</a:t>
            </a:r>
            <a:endParaRPr lang="zh-CN" altLang="en-US" sz="1600">
              <a:solidFill>
                <a:srgbClr val="0070C0"/>
              </a:solidFill>
              <a:latin typeface="仿宋" charset="0"/>
              <a:ea typeface="仿宋" charset="0"/>
              <a:cs typeface="仿宋" charset="0"/>
            </a:endParaRPr>
          </a:p>
          <a:p>
            <a:pPr>
              <a:lnSpc>
                <a:spcPct val="150000"/>
              </a:lnSpc>
            </a:pPr>
            <a:r>
              <a:rPr lang="zh-CN" altLang="en-US" sz="1600" b="1">
                <a:solidFill>
                  <a:srgbClr val="0070C0"/>
                </a:solidFill>
                <a:latin typeface="仿宋" charset="0"/>
                <a:ea typeface="仿宋" charset="0"/>
                <a:cs typeface="仿宋" charset="0"/>
              </a:rPr>
              <a:t>6、</a:t>
            </a:r>
            <a:r>
              <a:rPr lang="zh-CN" altLang="en-US" sz="1600">
                <a:solidFill>
                  <a:srgbClr val="0070C0"/>
                </a:solidFill>
                <a:latin typeface="仿宋" charset="0"/>
                <a:ea typeface="仿宋" charset="0"/>
                <a:cs typeface="仿宋" charset="0"/>
              </a:rPr>
              <a:t>落实开评标地点，主持开标，组织评审工作；</a:t>
            </a:r>
            <a:endParaRPr lang="zh-CN" altLang="en-US" sz="1600">
              <a:solidFill>
                <a:srgbClr val="0070C0"/>
              </a:solidFill>
              <a:latin typeface="仿宋" charset="0"/>
              <a:ea typeface="仿宋" charset="0"/>
              <a:cs typeface="仿宋" charset="0"/>
            </a:endParaRPr>
          </a:p>
          <a:p>
            <a:pPr>
              <a:lnSpc>
                <a:spcPct val="150000"/>
              </a:lnSpc>
            </a:pPr>
            <a:r>
              <a:rPr lang="zh-CN" altLang="en-US" sz="1600" b="1">
                <a:solidFill>
                  <a:srgbClr val="0070C0"/>
                </a:solidFill>
                <a:latin typeface="仿宋" charset="0"/>
                <a:ea typeface="仿宋" charset="0"/>
                <a:cs typeface="仿宋" charset="0"/>
              </a:rPr>
              <a:t>7、</a:t>
            </a:r>
            <a:r>
              <a:rPr lang="zh-CN" altLang="en-US" sz="1600">
                <a:solidFill>
                  <a:srgbClr val="0070C0"/>
                </a:solidFill>
                <a:latin typeface="仿宋" charset="0"/>
                <a:ea typeface="仿宋" charset="0"/>
                <a:cs typeface="仿宋" charset="0"/>
              </a:rPr>
              <a:t>整理评审报告报送采购人；</a:t>
            </a:r>
            <a:endParaRPr lang="zh-CN" altLang="en-US" sz="1600">
              <a:solidFill>
                <a:srgbClr val="0070C0"/>
              </a:solidFill>
              <a:latin typeface="仿宋" charset="0"/>
              <a:ea typeface="仿宋" charset="0"/>
              <a:cs typeface="仿宋" charset="0"/>
            </a:endParaRPr>
          </a:p>
          <a:p>
            <a:pPr>
              <a:lnSpc>
                <a:spcPct val="150000"/>
              </a:lnSpc>
            </a:pPr>
            <a:endParaRPr lang="zh-CN" altLang="en-US" sz="1600">
              <a:solidFill>
                <a:srgbClr val="0070C0"/>
              </a:solidFill>
              <a:latin typeface="仿宋" charset="0"/>
              <a:ea typeface="仿宋" charset="0"/>
              <a:cs typeface="仿宋" charset="0"/>
            </a:endParaRPr>
          </a:p>
        </p:txBody>
      </p:sp>
      <p:sp>
        <p:nvSpPr>
          <p:cNvPr id="4" name="文本框 3"/>
          <p:cNvSpPr txBox="1"/>
          <p:nvPr/>
        </p:nvSpPr>
        <p:spPr>
          <a:xfrm>
            <a:off x="6416675" y="2534920"/>
            <a:ext cx="4585970" cy="3784600"/>
          </a:xfrm>
          <a:prstGeom prst="rect">
            <a:avLst/>
          </a:prstGeom>
          <a:noFill/>
          <a:ln w="9525">
            <a:noFill/>
          </a:ln>
        </p:spPr>
        <p:txBody>
          <a:bodyPr wrap="square" anchor="t" anchorCtr="0">
            <a:spAutoFit/>
          </a:bodyPr>
          <a:p>
            <a:pPr>
              <a:lnSpc>
                <a:spcPct val="150000"/>
              </a:lnSpc>
            </a:pPr>
            <a:r>
              <a:rPr lang="zh-CN" altLang="en-US" sz="1600" b="1">
                <a:solidFill>
                  <a:srgbClr val="0070C0"/>
                </a:solidFill>
                <a:latin typeface="仿宋" charset="0"/>
                <a:ea typeface="仿宋" charset="0"/>
                <a:cs typeface="仿宋" charset="0"/>
              </a:rPr>
              <a:t>8、</a:t>
            </a:r>
            <a:r>
              <a:rPr lang="zh-CN" altLang="en-US" sz="1600">
                <a:solidFill>
                  <a:srgbClr val="0070C0"/>
                </a:solidFill>
                <a:latin typeface="仿宋" charset="0"/>
                <a:ea typeface="仿宋" charset="0"/>
                <a:cs typeface="仿宋" charset="0"/>
              </a:rPr>
              <a:t>发出中标通知书，在指定媒体上发布中标、成交公告；</a:t>
            </a:r>
            <a:endParaRPr lang="zh-CN" altLang="en-US" sz="1600">
              <a:solidFill>
                <a:srgbClr val="0070C0"/>
              </a:solidFill>
              <a:latin typeface="仿宋" charset="0"/>
              <a:ea typeface="仿宋" charset="0"/>
              <a:cs typeface="仿宋" charset="0"/>
            </a:endParaRPr>
          </a:p>
          <a:p>
            <a:pPr>
              <a:lnSpc>
                <a:spcPct val="150000"/>
              </a:lnSpc>
            </a:pPr>
            <a:r>
              <a:rPr lang="zh-CN" altLang="en-US" sz="1600" b="1">
                <a:solidFill>
                  <a:srgbClr val="0070C0"/>
                </a:solidFill>
                <a:latin typeface="仿宋" charset="0"/>
                <a:ea typeface="仿宋" charset="0"/>
                <a:cs typeface="仿宋" charset="0"/>
              </a:rPr>
              <a:t>9、</a:t>
            </a:r>
            <a:r>
              <a:rPr lang="zh-CN" altLang="en-US" sz="1600">
                <a:solidFill>
                  <a:srgbClr val="0070C0"/>
                </a:solidFill>
                <a:latin typeface="仿宋" charset="0"/>
                <a:ea typeface="仿宋" charset="0"/>
                <a:cs typeface="仿宋" charset="0"/>
              </a:rPr>
              <a:t>答复供应商的询问和质疑，配合投诉和举报案件的调查；</a:t>
            </a:r>
            <a:endParaRPr lang="zh-CN" altLang="en-US" sz="1600">
              <a:solidFill>
                <a:srgbClr val="0070C0"/>
              </a:solidFill>
              <a:latin typeface="仿宋" charset="0"/>
              <a:ea typeface="仿宋" charset="0"/>
              <a:cs typeface="仿宋" charset="0"/>
            </a:endParaRPr>
          </a:p>
          <a:p>
            <a:pPr>
              <a:lnSpc>
                <a:spcPct val="150000"/>
              </a:lnSpc>
            </a:pPr>
            <a:r>
              <a:rPr lang="zh-CN" altLang="en-US" sz="1600" b="1">
                <a:solidFill>
                  <a:srgbClr val="0070C0"/>
                </a:solidFill>
                <a:latin typeface="仿宋" charset="0"/>
                <a:ea typeface="仿宋" charset="0"/>
                <a:cs typeface="仿宋" charset="0"/>
              </a:rPr>
              <a:t>10、</a:t>
            </a:r>
            <a:r>
              <a:rPr lang="zh-CN" altLang="en-US" sz="1600">
                <a:solidFill>
                  <a:srgbClr val="0070C0"/>
                </a:solidFill>
                <a:latin typeface="仿宋" charset="0"/>
                <a:ea typeface="仿宋" charset="0"/>
                <a:cs typeface="仿宋" charset="0"/>
              </a:rPr>
              <a:t>协助/代表采购人签订政府采购合同（代表采购人与供应商签订政府采购合同的，应当提交采购人的授权委托书，作为合同附件）；</a:t>
            </a:r>
            <a:endParaRPr lang="zh-CN" altLang="en-US" sz="1600">
              <a:solidFill>
                <a:srgbClr val="0070C0"/>
              </a:solidFill>
              <a:latin typeface="仿宋" charset="0"/>
              <a:ea typeface="仿宋" charset="0"/>
              <a:cs typeface="仿宋" charset="0"/>
            </a:endParaRPr>
          </a:p>
          <a:p>
            <a:pPr>
              <a:lnSpc>
                <a:spcPct val="150000"/>
              </a:lnSpc>
            </a:pPr>
            <a:r>
              <a:rPr lang="zh-CN" altLang="en-US" sz="1600" b="1">
                <a:solidFill>
                  <a:srgbClr val="0070C0"/>
                </a:solidFill>
                <a:latin typeface="仿宋" charset="0"/>
                <a:ea typeface="仿宋" charset="0"/>
                <a:cs typeface="仿宋" charset="0"/>
              </a:rPr>
              <a:t>11、</a:t>
            </a:r>
            <a:r>
              <a:rPr lang="zh-CN" altLang="en-US" sz="1600">
                <a:solidFill>
                  <a:srgbClr val="0070C0"/>
                </a:solidFill>
                <a:latin typeface="仿宋" charset="0"/>
                <a:ea typeface="仿宋" charset="0"/>
                <a:cs typeface="仿宋" charset="0"/>
              </a:rPr>
              <a:t>协助/组织对供应商的履约验收；</a:t>
            </a:r>
            <a:endParaRPr lang="zh-CN" altLang="en-US" sz="1600">
              <a:solidFill>
                <a:srgbClr val="0070C0"/>
              </a:solidFill>
              <a:latin typeface="仿宋" charset="0"/>
              <a:ea typeface="仿宋" charset="0"/>
              <a:cs typeface="仿宋" charset="0"/>
            </a:endParaRPr>
          </a:p>
          <a:p>
            <a:pPr>
              <a:lnSpc>
                <a:spcPct val="150000"/>
              </a:lnSpc>
            </a:pPr>
            <a:r>
              <a:rPr lang="zh-CN" altLang="en-US" sz="1600" b="1">
                <a:solidFill>
                  <a:srgbClr val="0070C0"/>
                </a:solidFill>
                <a:latin typeface="仿宋" charset="0"/>
                <a:ea typeface="仿宋" charset="0"/>
                <a:cs typeface="仿宋" charset="0"/>
              </a:rPr>
              <a:t>12、</a:t>
            </a:r>
            <a:r>
              <a:rPr lang="zh-CN" altLang="en-US" sz="1600">
                <a:solidFill>
                  <a:srgbClr val="0070C0"/>
                </a:solidFill>
                <a:latin typeface="仿宋" charset="0"/>
                <a:ea typeface="仿宋" charset="0"/>
                <a:cs typeface="仿宋" charset="0"/>
              </a:rPr>
              <a:t>招标采购活动有关文件报送备案及保存管理；</a:t>
            </a:r>
            <a:endParaRPr lang="zh-CN" altLang="en-US" sz="1600">
              <a:solidFill>
                <a:srgbClr val="0070C0"/>
              </a:solidFill>
              <a:latin typeface="仿宋" charset="0"/>
              <a:ea typeface="仿宋" charset="0"/>
              <a:cs typeface="仿宋" charset="0"/>
            </a:endParaRPr>
          </a:p>
          <a:p>
            <a:pPr>
              <a:lnSpc>
                <a:spcPct val="150000"/>
              </a:lnSpc>
            </a:pPr>
            <a:r>
              <a:rPr lang="zh-CN" altLang="en-US" sz="1600" b="1">
                <a:solidFill>
                  <a:srgbClr val="0070C0"/>
                </a:solidFill>
                <a:latin typeface="仿宋" charset="0"/>
                <a:ea typeface="仿宋" charset="0"/>
                <a:cs typeface="仿宋" charset="0"/>
              </a:rPr>
              <a:t>13、</a:t>
            </a:r>
            <a:r>
              <a:rPr lang="zh-CN" altLang="en-US" sz="1600">
                <a:solidFill>
                  <a:srgbClr val="0070C0"/>
                </a:solidFill>
                <a:latin typeface="仿宋" charset="0"/>
                <a:ea typeface="仿宋" charset="0"/>
                <a:cs typeface="仿宋" charset="0"/>
              </a:rPr>
              <a:t>其它政府采购活动相关的委托事项。</a:t>
            </a:r>
            <a:endParaRPr lang="zh-CN" altLang="en-US" sz="1600">
              <a:solidFill>
                <a:srgbClr val="0070C0"/>
              </a:solidFill>
              <a:latin typeface="仿宋" charset="0"/>
              <a:ea typeface="仿宋" charset="0"/>
              <a:cs typeface="仿宋"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文本框 39"/>
          <p:cNvSpPr txBox="1"/>
          <p:nvPr/>
        </p:nvSpPr>
        <p:spPr>
          <a:xfrm>
            <a:off x="1436688" y="394970"/>
            <a:ext cx="4197350" cy="583565"/>
          </a:xfrm>
          <a:prstGeom prst="rect">
            <a:avLst/>
          </a:prstGeom>
          <a:noFill/>
          <a:ln w="9525">
            <a:noFill/>
          </a:ln>
        </p:spPr>
        <p:txBody>
          <a:bodyPr wrap="square" anchor="t" anchorCtr="0">
            <a:spAutoFit/>
          </a:bodyPr>
          <a:p>
            <a:r>
              <a:rPr lang="zh-CN" altLang="en-US" sz="3200" dirty="0">
                <a:latin typeface="微软雅黑" charset="0"/>
                <a:ea typeface="微软雅黑" charset="0"/>
                <a:cs typeface="张海山锐线体简" charset="0"/>
                <a:sym typeface="AvantGarde Bk BT" panose="020B0402020202020204" pitchFamily="34" charset="0"/>
              </a:rPr>
              <a:t>（四）政府采购方式</a:t>
            </a:r>
            <a:endParaRPr lang="zh-CN" altLang="en-US" sz="3200" dirty="0">
              <a:latin typeface="微软雅黑" charset="0"/>
              <a:ea typeface="微软雅黑" charset="0"/>
              <a:cs typeface="张海山锐线体简" charset="0"/>
              <a:sym typeface="AvantGarde Bk BT" panose="020B0402020202020204" pitchFamily="34" charset="0"/>
            </a:endParaRPr>
          </a:p>
        </p:txBody>
      </p:sp>
      <p:sp>
        <p:nvSpPr>
          <p:cNvPr id="24578" name="文本框 1"/>
          <p:cNvSpPr txBox="1"/>
          <p:nvPr/>
        </p:nvSpPr>
        <p:spPr>
          <a:xfrm>
            <a:off x="1437005" y="1207135"/>
            <a:ext cx="10364788" cy="5123180"/>
          </a:xfrm>
          <a:prstGeom prst="rect">
            <a:avLst/>
          </a:prstGeom>
          <a:noFill/>
          <a:ln w="9525">
            <a:noFill/>
          </a:ln>
        </p:spPr>
        <p:txBody>
          <a:bodyPr wrap="square" anchor="t" anchorCtr="0">
            <a:spAutoFit/>
          </a:bodyPr>
          <a:p>
            <a:pPr>
              <a:lnSpc>
                <a:spcPct val="130000"/>
              </a:lnSpc>
              <a:spcBef>
                <a:spcPct val="0"/>
              </a:spcBef>
              <a:spcAft>
                <a:spcPct val="0"/>
              </a:spcAft>
            </a:pPr>
            <a:r>
              <a:rPr lang="zh-CN" altLang="en-US" sz="2000">
                <a:latin typeface="微软雅黑" charset="0"/>
                <a:ea typeface="微软雅黑" charset="0"/>
                <a:cs typeface="微软雅黑" charset="0"/>
              </a:rPr>
              <a:t>政府采购法所确定的政府采购方式为“</a:t>
            </a:r>
            <a:r>
              <a:rPr lang="zh-CN" altLang="en-US" sz="2000">
                <a:solidFill>
                  <a:srgbClr val="FF0000"/>
                </a:solidFill>
                <a:latin typeface="微软雅黑" charset="0"/>
                <a:ea typeface="微软雅黑" charset="0"/>
                <a:cs typeface="微软雅黑" charset="0"/>
              </a:rPr>
              <a:t>5+其他</a:t>
            </a:r>
            <a:r>
              <a:rPr lang="zh-CN" altLang="en-US" sz="2000">
                <a:latin typeface="微软雅黑" charset="0"/>
                <a:ea typeface="微软雅黑" charset="0"/>
                <a:cs typeface="微软雅黑" charset="0"/>
              </a:rPr>
              <a:t>”。</a:t>
            </a:r>
            <a:endParaRPr lang="zh-CN" altLang="en-US" sz="2000">
              <a:latin typeface="微软雅黑" charset="0"/>
              <a:ea typeface="微软雅黑" charset="0"/>
              <a:cs typeface="微软雅黑" charset="0"/>
            </a:endParaRPr>
          </a:p>
          <a:p>
            <a:pPr>
              <a:lnSpc>
                <a:spcPct val="130000"/>
              </a:lnSpc>
              <a:spcBef>
                <a:spcPct val="0"/>
              </a:spcBef>
              <a:spcAft>
                <a:spcPct val="0"/>
              </a:spcAft>
            </a:pPr>
            <a:r>
              <a:rPr lang="zh-CN" altLang="en-US" sz="2000">
                <a:latin typeface="微软雅黑" charset="0"/>
                <a:ea typeface="微软雅黑" charset="0"/>
                <a:cs typeface="微软雅黑" charset="0"/>
              </a:rPr>
              <a:t>       </a:t>
            </a:r>
            <a:r>
              <a:rPr lang="zh-CN" altLang="en-US" sz="2000">
                <a:solidFill>
                  <a:srgbClr val="FF0000"/>
                </a:solidFill>
                <a:latin typeface="微软雅黑" charset="0"/>
                <a:ea typeface="微软雅黑" charset="0"/>
                <a:cs typeface="微软雅黑" charset="0"/>
              </a:rPr>
              <a:t>5种</a:t>
            </a:r>
            <a:r>
              <a:rPr lang="zh-CN" altLang="en-US" sz="2000">
                <a:latin typeface="微软雅黑" charset="0"/>
                <a:ea typeface="微软雅黑" charset="0"/>
                <a:cs typeface="微软雅黑" charset="0"/>
              </a:rPr>
              <a:t>政府采购方式为：1.公开招标；</a:t>
            </a:r>
            <a:endParaRPr lang="zh-CN" altLang="en-US" sz="2000">
              <a:latin typeface="微软雅黑" charset="0"/>
              <a:ea typeface="微软雅黑" charset="0"/>
              <a:cs typeface="微软雅黑" charset="0"/>
            </a:endParaRPr>
          </a:p>
          <a:p>
            <a:pPr>
              <a:lnSpc>
                <a:spcPct val="130000"/>
              </a:lnSpc>
              <a:spcBef>
                <a:spcPct val="0"/>
              </a:spcBef>
              <a:spcAft>
                <a:spcPct val="0"/>
              </a:spcAft>
            </a:pPr>
            <a:r>
              <a:rPr lang="zh-CN" altLang="en-US" sz="2000">
                <a:latin typeface="微软雅黑" charset="0"/>
                <a:ea typeface="微软雅黑" charset="0"/>
                <a:cs typeface="微软雅黑" charset="0"/>
              </a:rPr>
              <a:t>                                     2.邀请招标；</a:t>
            </a:r>
            <a:endParaRPr lang="zh-CN" altLang="en-US" sz="2000">
              <a:latin typeface="微软雅黑" charset="0"/>
              <a:ea typeface="微软雅黑" charset="0"/>
              <a:cs typeface="微软雅黑" charset="0"/>
            </a:endParaRPr>
          </a:p>
          <a:p>
            <a:pPr>
              <a:lnSpc>
                <a:spcPct val="130000"/>
              </a:lnSpc>
              <a:spcBef>
                <a:spcPct val="0"/>
              </a:spcBef>
              <a:spcAft>
                <a:spcPct val="0"/>
              </a:spcAft>
            </a:pPr>
            <a:r>
              <a:rPr lang="zh-CN" altLang="en-US" sz="2000">
                <a:latin typeface="微软雅黑" charset="0"/>
                <a:ea typeface="微软雅黑" charset="0"/>
                <a:cs typeface="微软雅黑" charset="0"/>
              </a:rPr>
              <a:t>                                     3.竞争性谈判；</a:t>
            </a:r>
            <a:endParaRPr lang="zh-CN" altLang="en-US" sz="2000">
              <a:latin typeface="微软雅黑" charset="0"/>
              <a:ea typeface="微软雅黑" charset="0"/>
              <a:cs typeface="微软雅黑" charset="0"/>
            </a:endParaRPr>
          </a:p>
          <a:p>
            <a:pPr>
              <a:lnSpc>
                <a:spcPct val="130000"/>
              </a:lnSpc>
              <a:spcBef>
                <a:spcPct val="0"/>
              </a:spcBef>
              <a:spcAft>
                <a:spcPct val="0"/>
              </a:spcAft>
            </a:pPr>
            <a:r>
              <a:rPr lang="zh-CN" altLang="en-US" sz="2000">
                <a:latin typeface="微软雅黑" charset="0"/>
                <a:ea typeface="微软雅黑" charset="0"/>
                <a:cs typeface="微软雅黑" charset="0"/>
              </a:rPr>
              <a:t>                                     4.单一来源采购；</a:t>
            </a:r>
            <a:endParaRPr lang="zh-CN" altLang="en-US" sz="2000">
              <a:latin typeface="微软雅黑" charset="0"/>
              <a:ea typeface="微软雅黑" charset="0"/>
              <a:cs typeface="微软雅黑" charset="0"/>
            </a:endParaRPr>
          </a:p>
          <a:p>
            <a:pPr>
              <a:lnSpc>
                <a:spcPct val="130000"/>
              </a:lnSpc>
              <a:spcBef>
                <a:spcPct val="0"/>
              </a:spcBef>
              <a:spcAft>
                <a:spcPct val="0"/>
              </a:spcAft>
            </a:pPr>
            <a:r>
              <a:rPr lang="zh-CN" altLang="en-US" sz="2000">
                <a:latin typeface="微软雅黑" charset="0"/>
                <a:ea typeface="微软雅黑" charset="0"/>
                <a:cs typeface="微软雅黑" charset="0"/>
              </a:rPr>
              <a:t>                                     5.询价；</a:t>
            </a:r>
            <a:endParaRPr lang="zh-CN" altLang="en-US" sz="2000">
              <a:latin typeface="微软雅黑" charset="0"/>
              <a:ea typeface="微软雅黑" charset="0"/>
              <a:cs typeface="微软雅黑" charset="0"/>
            </a:endParaRPr>
          </a:p>
          <a:p>
            <a:pPr>
              <a:lnSpc>
                <a:spcPct val="130000"/>
              </a:lnSpc>
              <a:spcBef>
                <a:spcPct val="0"/>
              </a:spcBef>
              <a:spcAft>
                <a:spcPct val="0"/>
              </a:spcAft>
            </a:pPr>
            <a:r>
              <a:rPr lang="zh-CN" altLang="en-US" sz="2000">
                <a:latin typeface="微软雅黑" charset="0"/>
                <a:ea typeface="微软雅黑" charset="0"/>
                <a:cs typeface="微软雅黑" charset="0"/>
              </a:rPr>
              <a:t>       </a:t>
            </a:r>
            <a:r>
              <a:rPr lang="en-US" altLang="zh-CN" sz="2000">
                <a:latin typeface="微软雅黑" charset="0"/>
                <a:ea typeface="微软雅黑" charset="0"/>
                <a:cs typeface="微软雅黑" charset="0"/>
              </a:rPr>
              <a:t>                              </a:t>
            </a:r>
            <a:r>
              <a:rPr lang="zh-CN" altLang="en-US" sz="2000">
                <a:latin typeface="微软雅黑" charset="0"/>
                <a:ea typeface="微软雅黑" charset="0"/>
                <a:cs typeface="微软雅黑" charset="0"/>
              </a:rPr>
              <a:t>以及财政部认定的</a:t>
            </a:r>
            <a:r>
              <a:rPr lang="zh-CN" altLang="en-US" sz="2000">
                <a:solidFill>
                  <a:srgbClr val="FF0000"/>
                </a:solidFill>
                <a:latin typeface="微软雅黑" charset="0"/>
                <a:ea typeface="微软雅黑" charset="0"/>
                <a:cs typeface="微软雅黑" charset="0"/>
              </a:rPr>
              <a:t>其他</a:t>
            </a:r>
            <a:r>
              <a:rPr lang="zh-CN" altLang="en-US" sz="2000">
                <a:latin typeface="微软雅黑" charset="0"/>
                <a:ea typeface="微软雅黑" charset="0"/>
                <a:cs typeface="微软雅黑" charset="0"/>
              </a:rPr>
              <a:t>采购方式。如财政部2014年12月31日通过出台《政府采购竞争性磋商采购方式管理暂行办法》，确定的竞争性磋商采购方式。</a:t>
            </a:r>
            <a:endParaRPr lang="zh-CN" altLang="en-US" sz="2000">
              <a:latin typeface="微软雅黑" charset="0"/>
              <a:ea typeface="微软雅黑" charset="0"/>
              <a:cs typeface="微软雅黑" charset="0"/>
            </a:endParaRPr>
          </a:p>
          <a:p>
            <a:pPr fontAlgn="base">
              <a:lnSpc>
                <a:spcPct val="130000"/>
              </a:lnSpc>
              <a:spcBef>
                <a:spcPts val="1800"/>
              </a:spcBef>
              <a:spcAft>
                <a:spcPct val="0"/>
              </a:spcAft>
            </a:pPr>
            <a:r>
              <a:rPr lang="zh-CN" altLang="en-US" sz="2000">
                <a:latin typeface="微软雅黑" charset="0"/>
                <a:ea typeface="微软雅黑" charset="0"/>
                <a:cs typeface="微软雅黑" charset="0"/>
              </a:rPr>
              <a:t>       采购人采购</a:t>
            </a:r>
            <a:r>
              <a:rPr lang="zh-CN" altLang="en-US" sz="2000">
                <a:solidFill>
                  <a:srgbClr val="FF0000"/>
                </a:solidFill>
                <a:latin typeface="微软雅黑" charset="0"/>
                <a:ea typeface="微软雅黑" charset="0"/>
                <a:cs typeface="微软雅黑" charset="0"/>
              </a:rPr>
              <a:t>货物、服务</a:t>
            </a:r>
            <a:r>
              <a:rPr lang="zh-CN" altLang="en-US" sz="2000">
                <a:latin typeface="微软雅黑" charset="0"/>
                <a:ea typeface="微软雅黑" charset="0"/>
                <a:cs typeface="微软雅黑" charset="0"/>
              </a:rPr>
              <a:t>的，原则上采用公开招标方式，因特殊情况需要采用公开招标以外的采购方式的，应当在采购活动开始前获得地级市以上财政部门的批准。</a:t>
            </a:r>
            <a:endParaRPr lang="zh-CN" altLang="en-US" sz="2000">
              <a:latin typeface="微软雅黑" charset="0"/>
              <a:ea typeface="微软雅黑" charset="0"/>
              <a:cs typeface="微软雅黑" charset="0"/>
            </a:endParaRPr>
          </a:p>
          <a:p>
            <a:pPr>
              <a:lnSpc>
                <a:spcPct val="130000"/>
              </a:lnSpc>
              <a:spcBef>
                <a:spcPct val="0"/>
              </a:spcBef>
              <a:spcAft>
                <a:spcPct val="0"/>
              </a:spcAft>
            </a:pPr>
            <a:r>
              <a:rPr lang="zh-CN" altLang="en-US" sz="2000">
                <a:latin typeface="微软雅黑" charset="0"/>
                <a:ea typeface="微软雅黑" charset="0"/>
                <a:cs typeface="微软雅黑" charset="0"/>
              </a:rPr>
              <a:t>       政府采购</a:t>
            </a:r>
            <a:r>
              <a:rPr lang="zh-CN" altLang="en-US" sz="2000">
                <a:solidFill>
                  <a:srgbClr val="FF0000"/>
                </a:solidFill>
                <a:latin typeface="微软雅黑" charset="0"/>
                <a:ea typeface="微软雅黑" charset="0"/>
                <a:cs typeface="微软雅黑" charset="0"/>
              </a:rPr>
              <a:t>工程</a:t>
            </a:r>
            <a:r>
              <a:rPr lang="zh-CN" altLang="en-US" sz="2000">
                <a:latin typeface="微软雅黑" charset="0"/>
                <a:ea typeface="微软雅黑" charset="0"/>
                <a:cs typeface="微软雅黑" charset="0"/>
              </a:rPr>
              <a:t>是否采用公开招标的采购方式，根据国家发改委出台的《必须招标的工程项目规定》确定。</a:t>
            </a:r>
            <a:endParaRPr lang="zh-CN" altLang="en-US" sz="2000">
              <a:latin typeface="微软雅黑" charset="0"/>
              <a:ea typeface="微软雅黑" charset="0"/>
              <a:cs typeface="微软雅黑"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框 39"/>
          <p:cNvSpPr txBox="1"/>
          <p:nvPr/>
        </p:nvSpPr>
        <p:spPr>
          <a:xfrm>
            <a:off x="1423988" y="644525"/>
            <a:ext cx="6300787" cy="583565"/>
          </a:xfrm>
          <a:prstGeom prst="rect">
            <a:avLst/>
          </a:prstGeom>
          <a:noFill/>
          <a:ln w="9525">
            <a:noFill/>
          </a:ln>
        </p:spPr>
        <p:txBody>
          <a:bodyPr wrap="square" anchor="t" anchorCtr="0">
            <a:spAutoFit/>
          </a:bodyPr>
          <a:p>
            <a:r>
              <a:rPr lang="zh-CN" altLang="en-US" sz="3200" dirty="0">
                <a:latin typeface="微软雅黑" charset="0"/>
                <a:ea typeface="微软雅黑" charset="0"/>
                <a:cs typeface="张海山锐线体简" charset="0"/>
                <a:sym typeface="AvantGarde Bk BT" panose="020B0402020202020204" pitchFamily="34" charset="0"/>
              </a:rPr>
              <a:t>（五）政府采购的法律适用</a:t>
            </a:r>
            <a:endParaRPr lang="zh-CN" altLang="en-US" sz="3200" dirty="0">
              <a:latin typeface="微软雅黑" charset="0"/>
              <a:ea typeface="微软雅黑" charset="0"/>
              <a:cs typeface="张海山锐线体简" charset="0"/>
              <a:sym typeface="AvantGarde Bk BT" panose="020B0402020202020204" pitchFamily="34" charset="0"/>
            </a:endParaRPr>
          </a:p>
        </p:txBody>
      </p:sp>
      <p:sp>
        <p:nvSpPr>
          <p:cNvPr id="26626" name="文本框 1"/>
          <p:cNvSpPr txBox="1"/>
          <p:nvPr/>
        </p:nvSpPr>
        <p:spPr>
          <a:xfrm>
            <a:off x="1644650" y="1404938"/>
            <a:ext cx="9477375" cy="4707890"/>
          </a:xfrm>
          <a:prstGeom prst="rect">
            <a:avLst/>
          </a:prstGeom>
          <a:noFill/>
          <a:ln w="9525">
            <a:noFill/>
          </a:ln>
        </p:spPr>
        <p:txBody>
          <a:bodyPr wrap="square" anchor="t" anchorCtr="0">
            <a:spAutoFit/>
          </a:bodyPr>
          <a:p>
            <a:pPr indent="609600" fontAlgn="base">
              <a:lnSpc>
                <a:spcPct val="150000"/>
              </a:lnSpc>
              <a:spcBef>
                <a:spcPts val="1200"/>
              </a:spcBef>
            </a:pPr>
            <a:r>
              <a:rPr lang="zh-CN" altLang="en-US" sz="2000">
                <a:latin typeface="微软雅黑" charset="0"/>
                <a:ea typeface="微软雅黑" charset="0"/>
                <a:cs typeface="微软雅黑" charset="0"/>
              </a:rPr>
              <a:t>采购人、采购代理机构应当根据政府采购政策、采购预算、采购需求编制采购文件。采购文件正确适用法律，是政府采购活动合法性的根源问题。</a:t>
            </a:r>
            <a:endParaRPr lang="zh-CN" altLang="en-US" sz="2000">
              <a:latin typeface="微软雅黑" charset="0"/>
              <a:ea typeface="微软雅黑" charset="0"/>
              <a:cs typeface="微软雅黑" charset="0"/>
            </a:endParaRPr>
          </a:p>
          <a:p>
            <a:pPr indent="609600" fontAlgn="base">
              <a:lnSpc>
                <a:spcPct val="150000"/>
              </a:lnSpc>
              <a:spcBef>
                <a:spcPts val="1200"/>
              </a:spcBef>
            </a:pPr>
            <a:r>
              <a:rPr lang="zh-CN" altLang="en-US" sz="2000">
                <a:latin typeface="微软雅黑" charset="0"/>
                <a:ea typeface="微软雅黑" charset="0"/>
                <a:cs typeface="微软雅黑" charset="0"/>
              </a:rPr>
              <a:t>政府采购</a:t>
            </a:r>
            <a:r>
              <a:rPr lang="zh-CN" altLang="en-US" sz="2000">
                <a:solidFill>
                  <a:srgbClr val="FF0000"/>
                </a:solidFill>
                <a:latin typeface="微软雅黑" charset="0"/>
                <a:ea typeface="微软雅黑" charset="0"/>
                <a:cs typeface="微软雅黑" charset="0"/>
              </a:rPr>
              <a:t>货物、服务</a:t>
            </a:r>
            <a:r>
              <a:rPr lang="zh-CN" altLang="en-US" sz="2000">
                <a:latin typeface="微软雅黑" charset="0"/>
                <a:ea typeface="微软雅黑" charset="0"/>
                <a:cs typeface="微软雅黑" charset="0"/>
              </a:rPr>
              <a:t>的，适用《政府采购法》及相关法律法规（如财政部令第87号《政府采购货物和服务招标投标管理办法》）。</a:t>
            </a:r>
            <a:endParaRPr lang="zh-CN" altLang="en-US" sz="2000">
              <a:latin typeface="微软雅黑" charset="0"/>
              <a:ea typeface="微软雅黑" charset="0"/>
              <a:cs typeface="微软雅黑" charset="0"/>
            </a:endParaRPr>
          </a:p>
          <a:p>
            <a:pPr indent="609600" fontAlgn="base">
              <a:lnSpc>
                <a:spcPct val="150000"/>
              </a:lnSpc>
              <a:spcBef>
                <a:spcPts val="1200"/>
              </a:spcBef>
            </a:pPr>
            <a:r>
              <a:rPr lang="zh-CN" altLang="en-US" sz="2000">
                <a:latin typeface="微软雅黑" charset="0"/>
                <a:ea typeface="微软雅黑" charset="0"/>
                <a:cs typeface="微软雅黑" charset="0"/>
              </a:rPr>
              <a:t>政府采购</a:t>
            </a:r>
            <a:r>
              <a:rPr lang="zh-CN" altLang="en-US" sz="2000">
                <a:solidFill>
                  <a:srgbClr val="FF0000"/>
                </a:solidFill>
                <a:latin typeface="微软雅黑" charset="0"/>
                <a:ea typeface="微软雅黑" charset="0"/>
                <a:cs typeface="微软雅黑" charset="0"/>
              </a:rPr>
              <a:t>工程</a:t>
            </a:r>
            <a:r>
              <a:rPr lang="zh-CN" altLang="en-US" sz="2000">
                <a:latin typeface="微软雅黑" charset="0"/>
                <a:ea typeface="微软雅黑" charset="0"/>
                <a:cs typeface="微软雅黑" charset="0"/>
              </a:rPr>
              <a:t>以及与工程建设有关的货物、服务的，如果采用公开招标的采购方式，适用《招标投标法》及相关法律法规；若采用其他方式采购的，适用《政府采购法》及相关法律法规。</a:t>
            </a:r>
            <a:endParaRPr lang="zh-CN" altLang="en-US" sz="2000">
              <a:latin typeface="微软雅黑" charset="0"/>
              <a:ea typeface="微软雅黑" charset="0"/>
              <a:cs typeface="微软雅黑" charset="0"/>
            </a:endParaRPr>
          </a:p>
          <a:p>
            <a:pPr indent="609600" fontAlgn="base">
              <a:lnSpc>
                <a:spcPct val="150000"/>
              </a:lnSpc>
              <a:spcBef>
                <a:spcPts val="1200"/>
              </a:spcBef>
            </a:pPr>
            <a:r>
              <a:rPr lang="zh-CN" altLang="en-US" sz="2000">
                <a:solidFill>
                  <a:srgbClr val="FF0000"/>
                </a:solidFill>
                <a:latin typeface="微软雅黑" charset="0"/>
                <a:ea typeface="微软雅黑" charset="0"/>
                <a:cs typeface="微软雅黑" charset="0"/>
              </a:rPr>
              <a:t>政府采购合同</a:t>
            </a:r>
            <a:r>
              <a:rPr lang="zh-CN" altLang="en-US" sz="2000">
                <a:latin typeface="微软雅黑" charset="0"/>
                <a:ea typeface="微软雅黑" charset="0"/>
                <a:cs typeface="微软雅黑" charset="0"/>
              </a:rPr>
              <a:t>的签订、履行、变更、解除、争议解决等适用《合同法》（现为《民法典》合同</a:t>
            </a:r>
            <a:r>
              <a:rPr lang="zh-CN" altLang="en-US" sz="2000">
                <a:latin typeface="微软雅黑" charset="0"/>
                <a:ea typeface="微软雅黑" charset="0"/>
                <a:cs typeface="微软雅黑" charset="0"/>
              </a:rPr>
              <a:t>编）</a:t>
            </a:r>
            <a:endParaRPr lang="zh-CN" altLang="en-US" sz="2000">
              <a:latin typeface="微软雅黑" charset="0"/>
              <a:ea typeface="微软雅黑" charset="0"/>
              <a:cs typeface="微软雅黑"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文本框 2"/>
          <p:cNvSpPr txBox="1"/>
          <p:nvPr/>
        </p:nvSpPr>
        <p:spPr>
          <a:xfrm>
            <a:off x="8062595" y="4300220"/>
            <a:ext cx="3786188" cy="1322070"/>
          </a:xfrm>
          <a:prstGeom prst="rect">
            <a:avLst/>
          </a:prstGeom>
          <a:noFill/>
          <a:ln w="9525">
            <a:noFill/>
          </a:ln>
        </p:spPr>
        <p:txBody>
          <a:bodyPr wrap="square" anchor="t" anchorCtr="0">
            <a:spAutoFit/>
          </a:bodyPr>
          <a:p>
            <a:r>
              <a:rPr lang="zh-CN" altLang="en-US" sz="4000" dirty="0">
                <a:solidFill>
                  <a:schemeClr val="bg1"/>
                </a:solidFill>
                <a:latin typeface="微软雅黑" charset="0"/>
                <a:ea typeface="微软雅黑" charset="0"/>
                <a:cs typeface="张海山锐线体简" charset="0"/>
                <a:sym typeface="AvantGarde Bk BT" panose="020B0402020202020204" pitchFamily="34" charset="0"/>
              </a:rPr>
              <a:t>采购人制定招标文件的常见问题</a:t>
            </a:r>
            <a:endParaRPr lang="zh-CN" altLang="en-US" sz="4000" dirty="0">
              <a:solidFill>
                <a:schemeClr val="bg1"/>
              </a:solidFill>
              <a:latin typeface="微软雅黑" charset="0"/>
              <a:ea typeface="微软雅黑" charset="0"/>
              <a:sym typeface="AvantGarde Bk BT" panose="020B0402020202020204" pitchFamily="34" charset="0"/>
            </a:endParaRPr>
          </a:p>
        </p:txBody>
      </p:sp>
      <p:sp>
        <p:nvSpPr>
          <p:cNvPr id="28674" name="文本框 3"/>
          <p:cNvSpPr txBox="1"/>
          <p:nvPr/>
        </p:nvSpPr>
        <p:spPr>
          <a:xfrm>
            <a:off x="4110038" y="2625725"/>
            <a:ext cx="3971290" cy="3769360"/>
          </a:xfrm>
          <a:prstGeom prst="rect">
            <a:avLst/>
          </a:prstGeom>
          <a:noFill/>
          <a:ln w="9525">
            <a:noFill/>
          </a:ln>
        </p:spPr>
        <p:txBody>
          <a:bodyPr wrap="none" anchor="t" anchorCtr="0">
            <a:spAutoFit/>
          </a:bodyPr>
          <a:p>
            <a:r>
              <a:rPr lang="en-US" altLang="zh-CN" sz="23900" dirty="0">
                <a:solidFill>
                  <a:schemeClr val="bg1"/>
                </a:solidFill>
                <a:latin typeface="微软雅黑" charset="0"/>
                <a:ea typeface="微软雅黑" charset="0"/>
                <a:sym typeface="AvantGarde Bk BT" panose="020B0402020202020204" pitchFamily="34" charset="0"/>
              </a:rPr>
              <a:t>02</a:t>
            </a:r>
            <a:endParaRPr lang="zh-CN" altLang="en-US" sz="23900" dirty="0">
              <a:solidFill>
                <a:schemeClr val="bg1"/>
              </a:solidFill>
              <a:latin typeface="微软雅黑" charset="0"/>
              <a:ea typeface="微软雅黑" charset="0"/>
              <a:sym typeface="AvantGarde Bk BT" panose="020B0402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1"/>
          <p:cNvSpPr txBox="1"/>
          <p:nvPr/>
        </p:nvSpPr>
        <p:spPr>
          <a:xfrm>
            <a:off x="1374140" y="1305560"/>
            <a:ext cx="10279380" cy="5169535"/>
          </a:xfrm>
          <a:prstGeom prst="rect">
            <a:avLst/>
          </a:prstGeom>
          <a:noFill/>
          <a:ln w="9525">
            <a:noFill/>
          </a:ln>
        </p:spPr>
        <p:txBody>
          <a:bodyPr wrap="square" anchor="t" anchorCtr="0">
            <a:spAutoFit/>
          </a:bodyPr>
          <a:p>
            <a:pPr indent="558800" fontAlgn="base">
              <a:lnSpc>
                <a:spcPct val="150000"/>
              </a:lnSpc>
            </a:pPr>
            <a:r>
              <a:rPr lang="zh-CN" altLang="en-US" sz="2200">
                <a:latin typeface="微软雅黑" charset="0"/>
                <a:ea typeface="微软雅黑" charset="0"/>
                <a:cs typeface="微软雅黑" charset="0"/>
              </a:rPr>
              <a:t>采购人(或者委托采购代理机构)应当按财政部制定的招标文件标准文本编制招标文件。招标文件应当包括采购项目的商务条件、采购需求、投标人的资格条件、投标报价要求、评标方法、评标标准以及拟签订的合同文本等。若在</a:t>
            </a:r>
            <a:r>
              <a:rPr lang="zh-CN" altLang="en-US" sz="2200">
                <a:latin typeface="微软雅黑" charset="0"/>
                <a:ea typeface="微软雅黑" charset="0"/>
                <a:cs typeface="微软雅黑" charset="0"/>
              </a:rPr>
              <a:t>招标文件编制中出现不符合法律规定或者编制要求情形，往往会影响随后整个政府采购活动的正常进行，甚至导致废标、采购当事人或相关负责人承担法律责任等不利后果。</a:t>
            </a:r>
            <a:endParaRPr lang="zh-CN" altLang="en-US" sz="2200">
              <a:latin typeface="微软雅黑" charset="0"/>
              <a:ea typeface="微软雅黑" charset="0"/>
              <a:cs typeface="微软雅黑" charset="0"/>
            </a:endParaRPr>
          </a:p>
          <a:p>
            <a:pPr indent="558800" fontAlgn="base">
              <a:lnSpc>
                <a:spcPct val="150000"/>
              </a:lnSpc>
            </a:pPr>
            <a:endParaRPr lang="zh-CN" altLang="en-US" sz="2200">
              <a:latin typeface="微软雅黑" charset="0"/>
              <a:ea typeface="微软雅黑" charset="0"/>
              <a:cs typeface="微软雅黑" charset="0"/>
            </a:endParaRPr>
          </a:p>
          <a:p>
            <a:pPr indent="558800" fontAlgn="base">
              <a:lnSpc>
                <a:spcPct val="150000"/>
              </a:lnSpc>
            </a:pPr>
            <a:r>
              <a:rPr lang="zh-CN" altLang="en-US" sz="2200">
                <a:latin typeface="微软雅黑" charset="0"/>
                <a:ea typeface="微软雅黑" charset="0"/>
                <a:cs typeface="微软雅黑" charset="0"/>
              </a:rPr>
              <a:t>以下列举</a:t>
            </a:r>
            <a:r>
              <a:rPr lang="zh-CN" altLang="en-US" sz="2200">
                <a:solidFill>
                  <a:srgbClr val="FF0000"/>
                </a:solidFill>
                <a:latin typeface="微软雅黑" charset="0"/>
                <a:ea typeface="微软雅黑" charset="0"/>
                <a:cs typeface="微软雅黑" charset="0"/>
              </a:rPr>
              <a:t>招标文件编制中常见问题</a:t>
            </a:r>
            <a:r>
              <a:rPr lang="zh-CN" altLang="en-US" sz="2200">
                <a:latin typeface="微软雅黑" charset="0"/>
                <a:ea typeface="微软雅黑" charset="0"/>
                <a:cs typeface="微软雅黑" charset="0"/>
              </a:rPr>
              <a:t>：</a:t>
            </a:r>
            <a:endParaRPr lang="zh-CN" altLang="en-US" sz="2200">
              <a:latin typeface="微软雅黑" charset="0"/>
              <a:ea typeface="微软雅黑" charset="0"/>
              <a:cs typeface="微软雅黑" charset="0"/>
            </a:endParaRPr>
          </a:p>
          <a:p>
            <a:pPr indent="558800" fontAlgn="base">
              <a:lnSpc>
                <a:spcPct val="150000"/>
              </a:lnSpc>
            </a:pPr>
            <a:r>
              <a:rPr lang="zh-CN" altLang="en-US" sz="2200">
                <a:latin typeface="微软雅黑" charset="0"/>
                <a:ea typeface="微软雅黑" charset="0"/>
                <a:cs typeface="微软雅黑" charset="0"/>
              </a:rPr>
              <a:t>1、未按照规定执行政府采购政策</a:t>
            </a:r>
            <a:endParaRPr lang="zh-CN" altLang="en-US" sz="2200">
              <a:latin typeface="微软雅黑" charset="0"/>
              <a:ea typeface="微软雅黑" charset="0"/>
              <a:cs typeface="微软雅黑" charset="0"/>
            </a:endParaRPr>
          </a:p>
          <a:p>
            <a:pPr indent="558800" fontAlgn="base">
              <a:lnSpc>
                <a:spcPct val="150000"/>
              </a:lnSpc>
            </a:pPr>
            <a:r>
              <a:rPr lang="zh-CN" altLang="en-US" sz="2200">
                <a:latin typeface="微软雅黑" charset="0"/>
                <a:ea typeface="微软雅黑" charset="0"/>
                <a:cs typeface="微软雅黑" charset="0"/>
              </a:rPr>
              <a:t>2、采用综合评分法时评审标准中的分值设置未与评审因素的量化指标相对应</a:t>
            </a:r>
            <a:endParaRPr lang="zh-CN" altLang="en-US" sz="2200">
              <a:latin typeface="微软雅黑" charset="0"/>
              <a:ea typeface="微软雅黑" charset="0"/>
              <a:cs typeface="微软雅黑" charset="0"/>
            </a:endParaRPr>
          </a:p>
          <a:p>
            <a:pPr indent="558800" fontAlgn="base">
              <a:lnSpc>
                <a:spcPct val="150000"/>
              </a:lnSpc>
            </a:pPr>
            <a:r>
              <a:rPr lang="zh-CN" altLang="en-US" sz="2200">
                <a:latin typeface="微软雅黑" charset="0"/>
                <a:ea typeface="微软雅黑" charset="0"/>
                <a:cs typeface="微软雅黑" charset="0"/>
              </a:rPr>
              <a:t>3、以不合理的条件对供应商实行差别待遇或者歧视待遇</a:t>
            </a:r>
            <a:endParaRPr lang="zh-CN" altLang="en-US" sz="2400">
              <a:latin typeface="微软雅黑" charset="0"/>
              <a:ea typeface="微软雅黑" charset="0"/>
              <a:cs typeface="微软雅黑" charset="0"/>
            </a:endParaRPr>
          </a:p>
        </p:txBody>
      </p:sp>
      <p:sp>
        <p:nvSpPr>
          <p:cNvPr id="26625" name="文本框 39"/>
          <p:cNvSpPr txBox="1"/>
          <p:nvPr/>
        </p:nvSpPr>
        <p:spPr>
          <a:xfrm>
            <a:off x="1136968" y="582295"/>
            <a:ext cx="6300787" cy="583565"/>
          </a:xfrm>
          <a:prstGeom prst="rect">
            <a:avLst/>
          </a:prstGeom>
          <a:noFill/>
          <a:ln w="9525">
            <a:noFill/>
          </a:ln>
        </p:spPr>
        <p:txBody>
          <a:bodyPr wrap="square" anchor="t" anchorCtr="0">
            <a:spAutoFit/>
          </a:bodyPr>
          <a:p>
            <a:r>
              <a:rPr lang="en-US" altLang="zh-CN" sz="3200" dirty="0">
                <a:latin typeface="微软雅黑" charset="0"/>
                <a:ea typeface="微软雅黑" charset="0"/>
                <a:cs typeface="微软雅黑" charset="0"/>
                <a:sym typeface="AvantGarde Bk BT" panose="020B0402020202020204" pitchFamily="34" charset="0"/>
              </a:rPr>
              <a:t>  </a:t>
            </a:r>
            <a:r>
              <a:rPr lang="zh-CN" altLang="en-US" sz="3200" dirty="0">
                <a:latin typeface="微软雅黑" charset="0"/>
                <a:ea typeface="微软雅黑" charset="0"/>
                <a:cs typeface="微软雅黑" charset="0"/>
                <a:sym typeface="AvantGarde Bk BT" panose="020B0402020202020204" pitchFamily="34" charset="0"/>
              </a:rPr>
              <a:t>关于招标文件的</a:t>
            </a:r>
            <a:r>
              <a:rPr lang="zh-CN" altLang="en-US" sz="3200" dirty="0">
                <a:latin typeface="微软雅黑" charset="0"/>
                <a:ea typeface="微软雅黑" charset="0"/>
                <a:cs typeface="微软雅黑" charset="0"/>
                <a:sym typeface="AvantGarde Bk BT" panose="020B0402020202020204" pitchFamily="34" charset="0"/>
              </a:rPr>
              <a:t>编制</a:t>
            </a:r>
            <a:endParaRPr lang="zh-CN" altLang="en-US" sz="3200" dirty="0">
              <a:latin typeface="微软雅黑" charset="0"/>
              <a:ea typeface="微软雅黑" charset="0"/>
              <a:cs typeface="微软雅黑" charset="0"/>
              <a:sym typeface="AvantGarde Bk BT" panose="020B0402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23975" y="878840"/>
            <a:ext cx="9544050" cy="5369560"/>
          </a:xfrm>
          <a:prstGeom prst="rect">
            <a:avLst/>
          </a:prstGeom>
          <a:noFill/>
        </p:spPr>
        <p:txBody>
          <a:bodyPr wrap="square" rtlCol="0">
            <a:spAutoFit/>
          </a:bodyPr>
          <a:p>
            <a:pPr indent="609600" fontAlgn="auto">
              <a:lnSpc>
                <a:spcPct val="150000"/>
              </a:lnSpc>
              <a:spcAft>
                <a:spcPts val="1200"/>
              </a:spcAft>
            </a:pPr>
            <a:r>
              <a:rPr lang="zh-CN" altLang="en-US" sz="2400" b="1" noProof="1">
                <a:latin typeface="微软雅黑" charset="0"/>
                <a:ea typeface="微软雅黑" charset="0"/>
                <a:cs typeface="微软雅黑" charset="0"/>
              </a:rPr>
              <a:t>1、依法执行政府采购政策</a:t>
            </a:r>
            <a:endParaRPr lang="zh-CN" altLang="en-US" sz="2200" noProof="1">
              <a:latin typeface="微软雅黑" charset="0"/>
              <a:ea typeface="微软雅黑" charset="0"/>
              <a:cs typeface="微软雅黑" charset="0"/>
            </a:endParaRPr>
          </a:p>
          <a:p>
            <a:pPr indent="558800" fontAlgn="auto">
              <a:lnSpc>
                <a:spcPct val="150000"/>
              </a:lnSpc>
            </a:pPr>
            <a:r>
              <a:rPr lang="zh-CN" altLang="en-US" sz="2200" noProof="1">
                <a:latin typeface="微软雅黑" charset="0"/>
                <a:ea typeface="微软雅黑" charset="0"/>
                <a:cs typeface="微软雅黑" charset="0"/>
              </a:rPr>
              <a:t>政府采购应当有助于实现国家的经济和社会发展政策目标，由财政部会同国务院有关</a:t>
            </a:r>
            <a:r>
              <a:rPr lang="zh-CN" altLang="en-US" sz="2200" noProof="1">
                <a:latin typeface="微软雅黑" charset="0"/>
                <a:ea typeface="微软雅黑" charset="0"/>
                <a:cs typeface="微软雅黑" charset="0"/>
              </a:rPr>
              <a:t>部门制定政府采购政策，采购人依法执行政府采购政策，通过制定采购需求标准、预留采购份额、价格评审优惠、优先采购等措施，实现节约能源、保护环境、扶持不发达地区和少数民族地区、促进中小企业发展等目标。</a:t>
            </a:r>
            <a:endParaRPr lang="zh-CN" altLang="en-US" sz="2200" noProof="1">
              <a:latin typeface="微软雅黑" charset="0"/>
              <a:ea typeface="微软雅黑" charset="0"/>
              <a:cs typeface="微软雅黑" charset="0"/>
            </a:endParaRPr>
          </a:p>
          <a:p>
            <a:pPr indent="558800" fontAlgn="auto">
              <a:lnSpc>
                <a:spcPct val="150000"/>
              </a:lnSpc>
            </a:pPr>
            <a:r>
              <a:rPr lang="zh-CN" altLang="en-US" sz="2200" noProof="1">
                <a:latin typeface="微软雅黑" charset="0"/>
                <a:ea typeface="微软雅黑" charset="0"/>
                <a:cs typeface="微软雅黑" charset="0"/>
              </a:rPr>
              <a:t>因此采购人在编制采购文件时应全面考虑当前政府采购政策并依法执行政策措施，避免遗漏或错误执行采购政策。若未按照规定执行政府采购政策的，将依照政府采购法第七十一条、第七十八条的规定追究</a:t>
            </a:r>
            <a:r>
              <a:rPr lang="zh-CN" altLang="en-US" sz="2200">
                <a:latin typeface="微软雅黑" charset="0"/>
                <a:ea typeface="微软雅黑" charset="0"/>
                <a:cs typeface="微软雅黑" charset="0"/>
                <a:sym typeface="+mn-ea"/>
              </a:rPr>
              <a:t>采购人、采购代理机构的相关</a:t>
            </a:r>
            <a:r>
              <a:rPr lang="zh-CN" altLang="en-US" sz="2200" noProof="1">
                <a:latin typeface="微软雅黑" charset="0"/>
                <a:ea typeface="微软雅黑" charset="0"/>
                <a:cs typeface="微软雅黑" charset="0"/>
              </a:rPr>
              <a:t>法律责任。</a:t>
            </a:r>
            <a:endParaRPr lang="zh-CN" altLang="en-US" sz="2200" noProof="1">
              <a:latin typeface="微软雅黑" charset="0"/>
              <a:ea typeface="微软雅黑" charset="0"/>
              <a:cs typeface="微软雅黑"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86205" y="243840"/>
            <a:ext cx="10116820" cy="6323965"/>
          </a:xfrm>
          <a:prstGeom prst="rect">
            <a:avLst/>
          </a:prstGeom>
          <a:noFill/>
        </p:spPr>
        <p:txBody>
          <a:bodyPr wrap="square" rtlCol="0">
            <a:spAutoFit/>
          </a:bodyPr>
          <a:p>
            <a:pPr indent="558800" fontAlgn="auto">
              <a:lnSpc>
                <a:spcPct val="150000"/>
              </a:lnSpc>
            </a:pPr>
            <a:r>
              <a:rPr lang="zh-CN" altLang="en-US" sz="1800" noProof="1">
                <a:latin typeface="微软雅黑" charset="0"/>
                <a:ea typeface="微软雅黑" charset="0"/>
                <a:cs typeface="微软雅黑" charset="0"/>
              </a:rPr>
              <a:t>其中，为通过政府采购活动促进中小企业发展的政策目标，2021年1月1日起施行了《政府采购促进中小企业发展管理办法》（财库〔2020〕46号），并于</a:t>
            </a:r>
            <a:r>
              <a:rPr lang="zh-CN" altLang="en-US" sz="1800">
                <a:latin typeface="微软雅黑" charset="0"/>
                <a:ea typeface="微软雅黑" charset="0"/>
                <a:cs typeface="微软雅黑" charset="0"/>
                <a:sym typeface="+mn-ea"/>
              </a:rPr>
              <a:t>202</a:t>
            </a:r>
            <a:r>
              <a:rPr lang="en-US" altLang="zh-CN" sz="1800">
                <a:latin typeface="微软雅黑" charset="0"/>
                <a:ea typeface="微软雅黑" charset="0"/>
                <a:cs typeface="微软雅黑" charset="0"/>
                <a:sym typeface="+mn-ea"/>
              </a:rPr>
              <a:t>2</a:t>
            </a:r>
            <a:r>
              <a:rPr lang="zh-CN" altLang="en-US" sz="1800">
                <a:latin typeface="微软雅黑" charset="0"/>
                <a:ea typeface="微软雅黑" charset="0"/>
                <a:cs typeface="微软雅黑" charset="0"/>
                <a:sym typeface="+mn-ea"/>
              </a:rPr>
              <a:t>年</a:t>
            </a:r>
            <a:r>
              <a:rPr lang="en-US" altLang="zh-CN" sz="1800">
                <a:latin typeface="微软雅黑" charset="0"/>
                <a:ea typeface="微软雅黑" charset="0"/>
                <a:cs typeface="微软雅黑" charset="0"/>
                <a:sym typeface="+mn-ea"/>
              </a:rPr>
              <a:t>5</a:t>
            </a:r>
            <a:r>
              <a:rPr lang="zh-CN" altLang="en-US" sz="1800">
                <a:latin typeface="微软雅黑" charset="0"/>
                <a:ea typeface="微软雅黑" charset="0"/>
                <a:cs typeface="微软雅黑" charset="0"/>
                <a:sym typeface="+mn-ea"/>
              </a:rPr>
              <a:t>月</a:t>
            </a:r>
            <a:r>
              <a:rPr lang="en-US" altLang="zh-CN" sz="1800">
                <a:latin typeface="微软雅黑" charset="0"/>
                <a:ea typeface="微软雅黑" charset="0"/>
                <a:cs typeface="微软雅黑" charset="0"/>
                <a:sym typeface="+mn-ea"/>
              </a:rPr>
              <a:t>30</a:t>
            </a:r>
            <a:r>
              <a:rPr lang="zh-CN" altLang="en-US" sz="1800">
                <a:latin typeface="微软雅黑" charset="0"/>
                <a:ea typeface="微软雅黑" charset="0"/>
                <a:cs typeface="微软雅黑" charset="0"/>
                <a:sym typeface="+mn-ea"/>
              </a:rPr>
              <a:t>日</a:t>
            </a:r>
            <a:r>
              <a:rPr lang="zh-CN" altLang="en-US" sz="1800" noProof="1">
                <a:latin typeface="微软雅黑" charset="0"/>
                <a:ea typeface="微软雅黑" charset="0"/>
                <a:cs typeface="微软雅黑" charset="0"/>
              </a:rPr>
              <a:t>发布了《关于进一步加大政府采购支持中小企业力度的通知》（财库〔2022〕19号）。明确了采购人在政府采购活动中应当通过加强采购需求管理，落实预留采购份额、价格评审优惠、优先采购等措施，提高中小企业在政府采购中的份额，支持中小企业发展的政府采购政策。</a:t>
            </a:r>
            <a:endParaRPr lang="zh-CN" altLang="en-US" sz="1800" noProof="1">
              <a:latin typeface="微软雅黑" charset="0"/>
              <a:ea typeface="微软雅黑" charset="0"/>
              <a:cs typeface="微软雅黑" charset="0"/>
            </a:endParaRPr>
          </a:p>
          <a:p>
            <a:pPr indent="558800" fontAlgn="auto">
              <a:lnSpc>
                <a:spcPct val="150000"/>
              </a:lnSpc>
            </a:pPr>
            <a:r>
              <a:rPr lang="zh-CN" altLang="en-US" sz="1800" noProof="1">
                <a:solidFill>
                  <a:srgbClr val="0070C0"/>
                </a:solidFill>
                <a:latin typeface="微软雅黑" charset="0"/>
                <a:ea typeface="微软雅黑" charset="0"/>
                <a:cs typeface="微软雅黑" charset="0"/>
              </a:rPr>
              <a:t>（</a:t>
            </a:r>
            <a:r>
              <a:rPr lang="en-US" altLang="zh-CN" sz="1800" noProof="1">
                <a:solidFill>
                  <a:srgbClr val="0070C0"/>
                </a:solidFill>
                <a:latin typeface="微软雅黑" charset="0"/>
                <a:ea typeface="微软雅黑" charset="0"/>
                <a:cs typeface="微软雅黑" charset="0"/>
              </a:rPr>
              <a:t>1</a:t>
            </a:r>
            <a:r>
              <a:rPr lang="zh-CN" altLang="en-US" sz="1800" noProof="1">
                <a:solidFill>
                  <a:srgbClr val="0070C0"/>
                </a:solidFill>
                <a:latin typeface="微软雅黑" charset="0"/>
                <a:ea typeface="微软雅黑" charset="0"/>
                <a:cs typeface="微软雅黑" charset="0"/>
              </a:rPr>
              <a:t>）关于中小企业认定问题</a:t>
            </a:r>
            <a:endParaRPr lang="zh-CN" altLang="en-US" sz="1800" noProof="1">
              <a:solidFill>
                <a:srgbClr val="0070C0"/>
              </a:solidFill>
              <a:latin typeface="微软雅黑" charset="0"/>
              <a:ea typeface="微软雅黑" charset="0"/>
              <a:cs typeface="微软雅黑" charset="0"/>
            </a:endParaRPr>
          </a:p>
          <a:p>
            <a:pPr indent="558800" fontAlgn="auto">
              <a:lnSpc>
                <a:spcPct val="150000"/>
              </a:lnSpc>
            </a:pPr>
            <a:r>
              <a:rPr lang="zh-CN" altLang="en-US" sz="1800" noProof="1">
                <a:latin typeface="微软雅黑" charset="0"/>
                <a:ea typeface="微软雅黑" charset="0"/>
                <a:cs typeface="微软雅黑" charset="0"/>
              </a:rPr>
              <a:t>中小企业划分为中型、小型、微型三种类型，具体标准根据企业从业人员、营业收入、资产总额等指标，结合行业特点制定。行业包括：农、林、牧、渔业，工业（包括采矿业，制造业，电力、热力、燃气及水生产和供应业），建筑业，批发业，零售业，交通运输业（不含铁路运输业），仓储业，邮政业，住宿业，餐饮业，信息传输业（包括电信、互联网和相关服务），软件和信息技术服务业，房地产开发经营，物业管理，租赁和商务服务业，其他未列明行业（包括科学研究和技术服务业，水利、环境和公共设施管理业，居民服务、修理和其他服务业，社会工作，文化、体育和娱乐业等），共十六个行业类别。各行业以从业人员、营业收入、资产总额等指标为</a:t>
            </a:r>
            <a:r>
              <a:rPr lang="zh-CN" altLang="en-US" sz="1800">
                <a:latin typeface="微软雅黑" charset="0"/>
                <a:ea typeface="微软雅黑" charset="0"/>
                <a:cs typeface="微软雅黑" charset="0"/>
                <a:sym typeface="+mn-ea"/>
              </a:rPr>
              <a:t>划型标准来划分中、小、微企业。具体内容详见2011年6月18日由工业和信息化部、国家统计局、国家发展和改革委员会及财政部联合发布的《</a:t>
            </a:r>
            <a:r>
              <a:rPr lang="zh-CN" altLang="en-US" sz="1800" noProof="1">
                <a:latin typeface="微软雅黑" charset="0"/>
                <a:ea typeface="微软雅黑" charset="0"/>
                <a:cs typeface="微软雅黑" charset="0"/>
              </a:rPr>
              <a:t>中小企业划型标准规定》（工信部联企业〔2011〕300号）。</a:t>
            </a:r>
            <a:endParaRPr lang="zh-CN" altLang="en-US" sz="1800" noProof="1">
              <a:latin typeface="微软雅黑" charset="0"/>
              <a:ea typeface="微软雅黑" charset="0"/>
              <a:cs typeface="微软雅黑"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86205" y="243840"/>
            <a:ext cx="10116820" cy="6369685"/>
          </a:xfrm>
          <a:prstGeom prst="rect">
            <a:avLst/>
          </a:prstGeom>
          <a:noFill/>
        </p:spPr>
        <p:txBody>
          <a:bodyPr wrap="square" rtlCol="0">
            <a:spAutoFit/>
          </a:bodyPr>
          <a:p>
            <a:pPr indent="558800" fontAlgn="auto">
              <a:lnSpc>
                <a:spcPct val="150000"/>
              </a:lnSpc>
            </a:pPr>
            <a:r>
              <a:rPr lang="zh-CN" altLang="en-US" sz="1600" noProof="1">
                <a:latin typeface="微软雅黑" charset="0"/>
                <a:ea typeface="微软雅黑" charset="0"/>
                <a:cs typeface="微软雅黑" charset="0"/>
              </a:rPr>
              <a:t>但是，落实</a:t>
            </a:r>
            <a:r>
              <a:rPr lang="zh-CN" altLang="en-US" sz="1600">
                <a:latin typeface="微软雅黑" charset="0"/>
                <a:ea typeface="微软雅黑" charset="0"/>
                <a:cs typeface="微软雅黑" charset="0"/>
                <a:sym typeface="+mn-ea"/>
              </a:rPr>
              <a:t>支持中小企业发展的政府采购政策并</a:t>
            </a:r>
            <a:r>
              <a:rPr lang="zh-CN" altLang="en-US" sz="1600">
                <a:solidFill>
                  <a:srgbClr val="FF0000"/>
                </a:solidFill>
                <a:latin typeface="微软雅黑" charset="0"/>
                <a:ea typeface="微软雅黑" charset="0"/>
                <a:cs typeface="微软雅黑" charset="0"/>
                <a:sym typeface="+mn-ea"/>
              </a:rPr>
              <a:t>不需要</a:t>
            </a:r>
            <a:r>
              <a:rPr lang="zh-CN" altLang="en-US" sz="1600">
                <a:latin typeface="微软雅黑" charset="0"/>
                <a:ea typeface="微软雅黑" charset="0"/>
                <a:cs typeface="微软雅黑" charset="0"/>
                <a:sym typeface="+mn-ea"/>
              </a:rPr>
              <a:t>采购人、代理机构对投标供应商的中小企业身份进行判断。</a:t>
            </a:r>
            <a:endParaRPr lang="zh-CN" altLang="en-US" sz="1600">
              <a:latin typeface="微软雅黑" charset="0"/>
              <a:ea typeface="微软雅黑" charset="0"/>
              <a:cs typeface="微软雅黑" charset="0"/>
              <a:sym typeface="+mn-ea"/>
            </a:endParaRPr>
          </a:p>
          <a:p>
            <a:pPr indent="558800" fontAlgn="auto">
              <a:lnSpc>
                <a:spcPct val="150000"/>
              </a:lnSpc>
            </a:pPr>
            <a:r>
              <a:rPr lang="zh-CN" altLang="en-US" sz="1600" noProof="1">
                <a:latin typeface="微软雅黑" charset="0"/>
                <a:ea typeface="微软雅黑" charset="0"/>
                <a:cs typeface="微软雅黑" charset="0"/>
              </a:rPr>
              <a:t>根据《政府采购促进中小企业发展管理办法》规定，中小企业参加政府采购活动，应当出具本办法规定的</a:t>
            </a:r>
            <a:r>
              <a:rPr lang="zh-CN" altLang="en-US" sz="1600" noProof="1">
                <a:solidFill>
                  <a:srgbClr val="FF0000"/>
                </a:solidFill>
                <a:latin typeface="微软雅黑" charset="0"/>
                <a:ea typeface="微软雅黑" charset="0"/>
                <a:cs typeface="微软雅黑" charset="0"/>
              </a:rPr>
              <a:t>《中小企业声明函》</a:t>
            </a:r>
            <a:r>
              <a:rPr lang="zh-CN" altLang="en-US" sz="1600" noProof="1">
                <a:latin typeface="微软雅黑" charset="0"/>
                <a:ea typeface="微软雅黑" charset="0"/>
                <a:cs typeface="微软雅黑" charset="0"/>
              </a:rPr>
              <a:t>（附1），否则不得享受相关中小企业扶持政策。任何单位和个人不得要求供应商提供《中小企业声明函》之外的中小企业身份证明文件。因此投标供应商能够</a:t>
            </a:r>
            <a:r>
              <a:rPr lang="zh-CN" altLang="en-US" sz="1600">
                <a:latin typeface="微软雅黑" charset="0"/>
                <a:ea typeface="微软雅黑" charset="0"/>
                <a:cs typeface="微软雅黑" charset="0"/>
                <a:sym typeface="+mn-ea"/>
              </a:rPr>
              <a:t>享受中小企业扶持政策的依据是其自身本着诚信原则提交的《中小企业声明函》，除此之外不得要求供应商提供任何其他的中小企业身份证明文件，包括事先获得认定及进入名录库等。</a:t>
            </a:r>
            <a:endParaRPr lang="zh-CN" altLang="en-US" sz="1600">
              <a:latin typeface="微软雅黑" charset="0"/>
              <a:ea typeface="微软雅黑" charset="0"/>
              <a:cs typeface="微软雅黑" charset="0"/>
              <a:sym typeface="+mn-ea"/>
            </a:endParaRPr>
          </a:p>
          <a:p>
            <a:pPr indent="558800" fontAlgn="auto">
              <a:lnSpc>
                <a:spcPct val="150000"/>
              </a:lnSpc>
            </a:pPr>
            <a:r>
              <a:rPr lang="en-US" altLang="zh-CN" sz="1600">
                <a:latin typeface="仿宋" charset="0"/>
                <a:ea typeface="仿宋" charset="0"/>
                <a:cs typeface="仿宋" charset="0"/>
                <a:sym typeface="+mn-ea"/>
              </a:rPr>
              <a:t>※</a:t>
            </a:r>
            <a:r>
              <a:rPr lang="zh-CN" altLang="en-US" sz="1600">
                <a:latin typeface="仿宋" charset="0"/>
                <a:ea typeface="仿宋" charset="0"/>
                <a:cs typeface="仿宋" charset="0"/>
                <a:sym typeface="+mn-ea"/>
              </a:rPr>
              <a:t>为了便于识别企业规模类型，由工业和信息化部中小企业局组织开发了【中小企业规模类型自测小程序】（https://baosong.miit.gov.cn/ScaleTest），投标供应商可根据所属行业和指标数据进行自测识别企业规模类型。</a:t>
            </a:r>
            <a:endParaRPr lang="zh-CN" altLang="en-US" sz="1600" noProof="1">
              <a:latin typeface="仿宋" charset="0"/>
              <a:ea typeface="仿宋" charset="0"/>
              <a:cs typeface="仿宋" charset="0"/>
            </a:endParaRPr>
          </a:p>
          <a:p>
            <a:pPr indent="558800" fontAlgn="auto">
              <a:lnSpc>
                <a:spcPct val="150000"/>
              </a:lnSpc>
            </a:pPr>
            <a:r>
              <a:rPr lang="zh-CN" altLang="en-US" sz="1600" noProof="1">
                <a:latin typeface="微软雅黑" charset="0"/>
                <a:ea typeface="微软雅黑" charset="0"/>
                <a:cs typeface="微软雅黑" charset="0"/>
              </a:rPr>
              <a:t>若投标供应商提供声明函内容不实的，</a:t>
            </a:r>
            <a:r>
              <a:rPr lang="zh-CN" altLang="en-US" sz="1600">
                <a:latin typeface="微软雅黑" charset="0"/>
                <a:ea typeface="微软雅黑" charset="0"/>
                <a:cs typeface="微软雅黑" charset="0"/>
                <a:sym typeface="+mn-ea"/>
              </a:rPr>
              <a:t>适用政府采购法的货物、服务、工程项目，其行为</a:t>
            </a:r>
            <a:r>
              <a:rPr lang="zh-CN" altLang="en-US" sz="1600" noProof="1">
                <a:latin typeface="微软雅黑" charset="0"/>
                <a:ea typeface="微软雅黑" charset="0"/>
                <a:cs typeface="微软雅黑" charset="0"/>
              </a:rPr>
              <a:t>属于</a:t>
            </a:r>
            <a:r>
              <a:rPr lang="zh-CN" altLang="en-US" sz="1600" noProof="1">
                <a:solidFill>
                  <a:srgbClr val="FF0000"/>
                </a:solidFill>
                <a:latin typeface="微软雅黑" charset="0"/>
                <a:ea typeface="微软雅黑" charset="0"/>
                <a:cs typeface="微软雅黑" charset="0"/>
              </a:rPr>
              <a:t>提供虚假材料谋取中标、成交</a:t>
            </a:r>
            <a:r>
              <a:rPr lang="zh-CN" altLang="en-US" sz="1600" noProof="1">
                <a:latin typeface="微软雅黑" charset="0"/>
                <a:ea typeface="微软雅黑" charset="0"/>
                <a:cs typeface="微软雅黑" charset="0"/>
              </a:rPr>
              <a:t>，</a:t>
            </a:r>
            <a:r>
              <a:rPr lang="zh-CN" altLang="en-US" sz="1600">
                <a:latin typeface="微软雅黑" charset="0"/>
                <a:ea typeface="微软雅黑" charset="0"/>
                <a:cs typeface="微软雅黑" charset="0"/>
                <a:sym typeface="+mn-ea"/>
              </a:rPr>
              <a:t>适用招标投标法的政府采购工程建设项目，其行为属于</a:t>
            </a:r>
            <a:r>
              <a:rPr lang="zh-CN" altLang="en-US" sz="1600">
                <a:solidFill>
                  <a:srgbClr val="FF0000"/>
                </a:solidFill>
                <a:latin typeface="微软雅黑" charset="0"/>
                <a:ea typeface="微软雅黑" charset="0"/>
                <a:cs typeface="微软雅黑" charset="0"/>
                <a:sym typeface="+mn-ea"/>
              </a:rPr>
              <a:t>弄虚作假骗取中标</a:t>
            </a:r>
            <a:r>
              <a:rPr lang="zh-CN" altLang="en-US" sz="1600">
                <a:latin typeface="微软雅黑" charset="0"/>
                <a:ea typeface="微软雅黑" charset="0"/>
                <a:cs typeface="微软雅黑" charset="0"/>
                <a:sym typeface="+mn-ea"/>
              </a:rPr>
              <a:t>，应分别</a:t>
            </a:r>
            <a:r>
              <a:rPr lang="zh-CN" altLang="en-US" sz="1600" noProof="1">
                <a:latin typeface="微软雅黑" charset="0"/>
                <a:ea typeface="微软雅黑" charset="0"/>
                <a:cs typeface="微软雅黑" charset="0"/>
              </a:rPr>
              <a:t>依照《中华人民共和国政府采购法》或《中华人民共和国招标投标法》等国家有关规定追究相应责任。</a:t>
            </a:r>
            <a:endParaRPr lang="zh-CN" altLang="en-US" sz="1600" noProof="1">
              <a:latin typeface="微软雅黑" charset="0"/>
              <a:ea typeface="微软雅黑" charset="0"/>
              <a:cs typeface="微软雅黑" charset="0"/>
            </a:endParaRPr>
          </a:p>
          <a:p>
            <a:pPr indent="558800" fontAlgn="auto">
              <a:lnSpc>
                <a:spcPct val="150000"/>
              </a:lnSpc>
            </a:pPr>
            <a:r>
              <a:rPr lang="zh-CN" altLang="en-US" sz="1600" noProof="1">
                <a:latin typeface="微软雅黑" charset="0"/>
                <a:ea typeface="微软雅黑" charset="0"/>
                <a:cs typeface="微软雅黑" charset="0"/>
              </a:rPr>
              <a:t>政府采购监督检查、投诉处理及政府采购行政处罚中</a:t>
            </a:r>
            <a:r>
              <a:rPr lang="zh-CN" altLang="en-US" sz="1600" noProof="1">
                <a:solidFill>
                  <a:srgbClr val="FF0000"/>
                </a:solidFill>
                <a:latin typeface="微软雅黑" charset="0"/>
                <a:ea typeface="微软雅黑" charset="0"/>
                <a:cs typeface="微软雅黑" charset="0"/>
              </a:rPr>
              <a:t>对中小企业的认定</a:t>
            </a:r>
            <a:r>
              <a:rPr lang="zh-CN" altLang="en-US" sz="1600" noProof="1">
                <a:latin typeface="微软雅黑" charset="0"/>
                <a:ea typeface="微软雅黑" charset="0"/>
                <a:cs typeface="微软雅黑" charset="0"/>
              </a:rPr>
              <a:t>，也非由财政部门直接作出认定，而是由货物制造商或者工程、服务供应商注册登记所在地的</a:t>
            </a:r>
            <a:r>
              <a:rPr lang="zh-CN" altLang="en-US" sz="1600" noProof="1">
                <a:solidFill>
                  <a:srgbClr val="FF0000"/>
                </a:solidFill>
                <a:latin typeface="微软雅黑" charset="0"/>
                <a:ea typeface="微软雅黑" charset="0"/>
                <a:cs typeface="微软雅黑" charset="0"/>
              </a:rPr>
              <a:t>县级以上人民政府中小企业主管部门负责</a:t>
            </a:r>
            <a:r>
              <a:rPr lang="zh-CN" altLang="en-US" sz="1600" noProof="1">
                <a:latin typeface="微软雅黑" charset="0"/>
                <a:ea typeface="微软雅黑" charset="0"/>
                <a:cs typeface="微软雅黑" charset="0"/>
              </a:rPr>
              <a:t>。相关中小企业主管部门应当在收到财政部门或者有关招标投标行政监督部门关于协助开展中小企业认定函后10个工作日内做出书面答复。</a:t>
            </a:r>
            <a:endParaRPr lang="zh-CN" altLang="en-US" sz="1600" noProof="1">
              <a:latin typeface="微软雅黑" charset="0"/>
              <a:ea typeface="微软雅黑" charset="0"/>
              <a:cs typeface="微软雅黑" charset="0"/>
            </a:endParaRPr>
          </a:p>
          <a:p>
            <a:pPr indent="558800" fontAlgn="auto">
              <a:lnSpc>
                <a:spcPct val="150000"/>
              </a:lnSpc>
            </a:pPr>
            <a:endParaRPr lang="zh-CN" altLang="en-US" sz="1600" noProof="1">
              <a:latin typeface="微软雅黑" charset="0"/>
              <a:ea typeface="微软雅黑" charset="0"/>
              <a:cs typeface="微软雅黑"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41"/>
          <p:cNvSpPr txBox="1"/>
          <p:nvPr/>
        </p:nvSpPr>
        <p:spPr>
          <a:xfrm>
            <a:off x="1381125" y="627063"/>
            <a:ext cx="3247390" cy="583565"/>
          </a:xfrm>
          <a:prstGeom prst="rect">
            <a:avLst/>
          </a:prstGeom>
          <a:noFill/>
          <a:ln w="9525">
            <a:noFill/>
          </a:ln>
        </p:spPr>
        <p:txBody>
          <a:bodyPr wrap="none" anchor="t" anchorCtr="0">
            <a:spAutoFit/>
          </a:bodyPr>
          <a:p>
            <a:r>
              <a:rPr lang="zh-CN" altLang="en-US" sz="3200" dirty="0">
                <a:solidFill>
                  <a:schemeClr val="bg1"/>
                </a:solidFill>
                <a:latin typeface="微软雅黑" charset="0"/>
                <a:ea typeface="微软雅黑" charset="0"/>
                <a:cs typeface="微软雅黑" charset="0"/>
                <a:sym typeface="AvantGarde Bk BT" panose="020B0402020202020204" pitchFamily="34" charset="0"/>
              </a:rPr>
              <a:t>目 录</a:t>
            </a:r>
            <a:r>
              <a:rPr lang="en-US" altLang="zh-CN" sz="3200" dirty="0">
                <a:solidFill>
                  <a:schemeClr val="bg1"/>
                </a:solidFill>
                <a:latin typeface="微软雅黑" charset="0"/>
                <a:ea typeface="微软雅黑" charset="0"/>
                <a:cs typeface="微软雅黑" charset="0"/>
                <a:sym typeface="AvantGarde Bk BT" panose="020B0402020202020204" pitchFamily="34" charset="0"/>
              </a:rPr>
              <a:t>/</a:t>
            </a:r>
            <a:r>
              <a:rPr lang="en-US" altLang="zh-CN" sz="2800" dirty="0">
                <a:solidFill>
                  <a:schemeClr val="bg1"/>
                </a:solidFill>
                <a:latin typeface="微软雅黑" charset="0"/>
                <a:ea typeface="微软雅黑" charset="0"/>
                <a:cs typeface="微软雅黑" charset="0"/>
                <a:sym typeface="AvantGarde Bk BT" panose="020B0402020202020204" pitchFamily="34" charset="0"/>
              </a:rPr>
              <a:t>CONTENTS</a:t>
            </a:r>
            <a:endParaRPr lang="en-US" altLang="zh-CN" sz="2800" dirty="0">
              <a:solidFill>
                <a:schemeClr val="bg1"/>
              </a:solidFill>
              <a:latin typeface="微软雅黑" charset="0"/>
              <a:ea typeface="微软雅黑" charset="0"/>
              <a:cs typeface="微软雅黑" charset="0"/>
              <a:sym typeface="AvantGarde Bk BT" panose="020B0402020202020204" pitchFamily="34" charset="0"/>
            </a:endParaRPr>
          </a:p>
        </p:txBody>
      </p:sp>
      <p:sp>
        <p:nvSpPr>
          <p:cNvPr id="16" name="文本框 15"/>
          <p:cNvSpPr txBox="1"/>
          <p:nvPr/>
        </p:nvSpPr>
        <p:spPr>
          <a:xfrm>
            <a:off x="2053908" y="2071053"/>
            <a:ext cx="1236663" cy="368300"/>
          </a:xfrm>
          <a:prstGeom prst="rect">
            <a:avLst/>
          </a:prstGeom>
          <a:solidFill>
            <a:schemeClr val="accent4">
              <a:lumMod val="60000"/>
              <a:lumOff val="4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trike="noStrike" noProof="1" dirty="0">
                <a:solidFill>
                  <a:schemeClr val="bg1"/>
                </a:solidFill>
                <a:latin typeface="黑体" charset="0"/>
                <a:ea typeface="黑体" charset="0"/>
                <a:cs typeface="+mn-ea"/>
                <a:sym typeface="+mn-lt"/>
              </a:rPr>
              <a:t>PART 01</a:t>
            </a:r>
            <a:endParaRPr lang="en-US" altLang="zh-CN" strike="noStrike" noProof="1" dirty="0">
              <a:solidFill>
                <a:schemeClr val="bg1"/>
              </a:solidFill>
              <a:latin typeface="黑体" charset="0"/>
              <a:ea typeface="黑体" charset="0"/>
              <a:cs typeface="+mn-ea"/>
              <a:sym typeface="+mn-lt"/>
            </a:endParaRPr>
          </a:p>
        </p:txBody>
      </p:sp>
      <p:sp>
        <p:nvSpPr>
          <p:cNvPr id="12294" name="文本框 18"/>
          <p:cNvSpPr txBox="1"/>
          <p:nvPr/>
        </p:nvSpPr>
        <p:spPr>
          <a:xfrm>
            <a:off x="3611245" y="2079625"/>
            <a:ext cx="4340225" cy="398780"/>
          </a:xfrm>
          <a:prstGeom prst="rect">
            <a:avLst/>
          </a:prstGeom>
          <a:noFill/>
          <a:ln w="9525">
            <a:noFill/>
          </a:ln>
        </p:spPr>
        <p:txBody>
          <a:bodyPr wrap="square" anchor="t" anchorCtr="0">
            <a:spAutoFit/>
          </a:bodyPr>
          <a:p>
            <a:r>
              <a:rPr lang="zh-CN" altLang="en-US" sz="2000" dirty="0">
                <a:latin typeface="微软雅黑" charset="0"/>
                <a:ea typeface="微软雅黑" charset="0"/>
                <a:cs typeface="张海山锐线体简" charset="0"/>
                <a:sym typeface="AvantGarde Bk BT" panose="020B0402020202020204" pitchFamily="34" charset="0"/>
              </a:rPr>
              <a:t>关于政府采购的基础问题</a:t>
            </a:r>
            <a:endParaRPr lang="zh-CN" altLang="en-US" sz="2000" dirty="0">
              <a:latin typeface="微软雅黑" charset="0"/>
              <a:ea typeface="微软雅黑" charset="0"/>
              <a:cs typeface="张海山锐线体简" charset="0"/>
              <a:sym typeface="AvantGarde Bk BT" panose="020B0402020202020204" pitchFamily="34" charset="0"/>
            </a:endParaRPr>
          </a:p>
        </p:txBody>
      </p:sp>
      <p:sp>
        <p:nvSpPr>
          <p:cNvPr id="3" name="文本框 2"/>
          <p:cNvSpPr txBox="1"/>
          <p:nvPr/>
        </p:nvSpPr>
        <p:spPr>
          <a:xfrm>
            <a:off x="2053273" y="2961323"/>
            <a:ext cx="1236663" cy="368300"/>
          </a:xfrm>
          <a:prstGeom prst="rect">
            <a:avLst/>
          </a:prstGeom>
          <a:solidFill>
            <a:schemeClr val="accent4">
              <a:lumMod val="60000"/>
              <a:lumOff val="4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trike="noStrike" noProof="1" dirty="0">
                <a:solidFill>
                  <a:schemeClr val="bg1"/>
                </a:solidFill>
                <a:latin typeface="黑体" charset="0"/>
                <a:ea typeface="黑体" charset="0"/>
                <a:cs typeface="+mn-ea"/>
                <a:sym typeface="+mn-lt"/>
              </a:rPr>
              <a:t>PART 02</a:t>
            </a:r>
            <a:endParaRPr lang="en-US" altLang="zh-CN" strike="noStrike" noProof="1" dirty="0">
              <a:solidFill>
                <a:schemeClr val="bg1"/>
              </a:solidFill>
              <a:latin typeface="黑体" charset="0"/>
              <a:ea typeface="黑体" charset="0"/>
              <a:cs typeface="+mn-ea"/>
              <a:sym typeface="+mn-lt"/>
            </a:endParaRPr>
          </a:p>
        </p:txBody>
      </p:sp>
      <p:sp>
        <p:nvSpPr>
          <p:cNvPr id="4" name="文本框 18"/>
          <p:cNvSpPr txBox="1"/>
          <p:nvPr/>
        </p:nvSpPr>
        <p:spPr>
          <a:xfrm>
            <a:off x="3610610" y="2969895"/>
            <a:ext cx="4787900" cy="398780"/>
          </a:xfrm>
          <a:prstGeom prst="rect">
            <a:avLst/>
          </a:prstGeom>
          <a:noFill/>
          <a:ln w="9525">
            <a:noFill/>
          </a:ln>
        </p:spPr>
        <p:txBody>
          <a:bodyPr wrap="square" anchor="t" anchorCtr="0">
            <a:spAutoFit/>
          </a:bodyPr>
          <a:p>
            <a:r>
              <a:rPr lang="zh-CN" altLang="en-US" sz="2000" dirty="0">
                <a:latin typeface="微软雅黑" charset="0"/>
                <a:ea typeface="微软雅黑" charset="0"/>
                <a:cs typeface="张海山锐线体简" charset="0"/>
                <a:sym typeface="AvantGarde Bk BT" panose="020B0402020202020204" pitchFamily="34" charset="0"/>
              </a:rPr>
              <a:t>采购人制定采购文件的</a:t>
            </a:r>
            <a:r>
              <a:rPr lang="zh-CN" altLang="en-US" sz="2000" dirty="0">
                <a:latin typeface="微软雅黑" charset="0"/>
                <a:ea typeface="微软雅黑" charset="0"/>
                <a:sym typeface="AvantGarde Bk BT" panose="020B0402020202020204" pitchFamily="34" charset="0"/>
              </a:rPr>
              <a:t>常见问题</a:t>
            </a:r>
            <a:endParaRPr lang="zh-CN" altLang="en-US" sz="2000" dirty="0">
              <a:latin typeface="微软雅黑" charset="0"/>
              <a:ea typeface="微软雅黑" charset="0"/>
              <a:sym typeface="AvantGarde Bk BT" panose="020B0402020202020204" pitchFamily="34" charset="0"/>
            </a:endParaRPr>
          </a:p>
        </p:txBody>
      </p:sp>
      <p:sp>
        <p:nvSpPr>
          <p:cNvPr id="6" name="文本框 5"/>
          <p:cNvSpPr txBox="1"/>
          <p:nvPr/>
        </p:nvSpPr>
        <p:spPr>
          <a:xfrm>
            <a:off x="2053908" y="3851593"/>
            <a:ext cx="1236663" cy="368300"/>
          </a:xfrm>
          <a:prstGeom prst="rect">
            <a:avLst/>
          </a:prstGeom>
          <a:solidFill>
            <a:schemeClr val="accent4">
              <a:lumMod val="60000"/>
              <a:lumOff val="4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trike="noStrike" noProof="1" dirty="0">
                <a:solidFill>
                  <a:schemeClr val="bg1"/>
                </a:solidFill>
                <a:latin typeface="黑体" charset="0"/>
                <a:ea typeface="黑体" charset="0"/>
                <a:cs typeface="+mn-ea"/>
                <a:sym typeface="+mn-lt"/>
              </a:rPr>
              <a:t>PART 03</a:t>
            </a:r>
            <a:endParaRPr lang="en-US" altLang="zh-CN" strike="noStrike" noProof="1" dirty="0">
              <a:solidFill>
                <a:schemeClr val="bg1"/>
              </a:solidFill>
              <a:latin typeface="黑体" charset="0"/>
              <a:ea typeface="黑体" charset="0"/>
              <a:cs typeface="+mn-ea"/>
              <a:sym typeface="+mn-lt"/>
            </a:endParaRPr>
          </a:p>
        </p:txBody>
      </p:sp>
      <p:sp>
        <p:nvSpPr>
          <p:cNvPr id="8" name="文本框 18"/>
          <p:cNvSpPr txBox="1"/>
          <p:nvPr/>
        </p:nvSpPr>
        <p:spPr>
          <a:xfrm>
            <a:off x="3611245" y="3860165"/>
            <a:ext cx="4340225" cy="398780"/>
          </a:xfrm>
          <a:prstGeom prst="rect">
            <a:avLst/>
          </a:prstGeom>
          <a:noFill/>
          <a:ln w="9525">
            <a:noFill/>
          </a:ln>
        </p:spPr>
        <p:txBody>
          <a:bodyPr wrap="square" anchor="t" anchorCtr="0">
            <a:spAutoFit/>
          </a:bodyPr>
          <a:p>
            <a:r>
              <a:rPr lang="zh-CN" altLang="en-US" sz="2000" dirty="0">
                <a:latin typeface="微软雅黑" charset="0"/>
                <a:ea typeface="微软雅黑" charset="0"/>
                <a:cs typeface="张海山锐线体简" charset="0"/>
                <a:sym typeface="AvantGarde Bk BT" panose="020B0402020202020204" pitchFamily="34" charset="0"/>
              </a:rPr>
              <a:t>关于采购人的</a:t>
            </a:r>
            <a:r>
              <a:rPr lang="zh-CN" altLang="en-US" sz="2000" dirty="0">
                <a:latin typeface="微软雅黑" charset="0"/>
                <a:ea typeface="微软雅黑" charset="0"/>
                <a:sym typeface="AvantGarde Bk BT" panose="020B0402020202020204" pitchFamily="34" charset="0"/>
              </a:rPr>
              <a:t>政府采购程序</a:t>
            </a:r>
            <a:endParaRPr lang="zh-CN" altLang="en-US" sz="2000" dirty="0">
              <a:latin typeface="微软雅黑" charset="0"/>
              <a:ea typeface="微软雅黑" charset="0"/>
              <a:sym typeface="AvantGarde Bk BT" panose="020B0402020202020204" pitchFamily="34" charset="0"/>
            </a:endParaRPr>
          </a:p>
        </p:txBody>
      </p:sp>
      <p:sp>
        <p:nvSpPr>
          <p:cNvPr id="9" name="文本框 8"/>
          <p:cNvSpPr txBox="1"/>
          <p:nvPr/>
        </p:nvSpPr>
        <p:spPr>
          <a:xfrm>
            <a:off x="2053908" y="4741863"/>
            <a:ext cx="1236663" cy="368300"/>
          </a:xfrm>
          <a:prstGeom prst="rect">
            <a:avLst/>
          </a:prstGeom>
          <a:solidFill>
            <a:schemeClr val="accent4">
              <a:lumMod val="60000"/>
              <a:lumOff val="4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trike="noStrike" noProof="1" dirty="0">
                <a:solidFill>
                  <a:schemeClr val="bg1"/>
                </a:solidFill>
                <a:latin typeface="黑体" charset="0"/>
                <a:ea typeface="黑体" charset="0"/>
                <a:cs typeface="+mn-ea"/>
                <a:sym typeface="+mn-lt"/>
              </a:rPr>
              <a:t>PART 04</a:t>
            </a:r>
            <a:endParaRPr lang="en-US" altLang="zh-CN" strike="noStrike" noProof="1" dirty="0">
              <a:solidFill>
                <a:schemeClr val="bg1"/>
              </a:solidFill>
              <a:latin typeface="黑体" charset="0"/>
              <a:ea typeface="黑体" charset="0"/>
              <a:cs typeface="+mn-ea"/>
              <a:sym typeface="+mn-lt"/>
            </a:endParaRPr>
          </a:p>
        </p:txBody>
      </p:sp>
      <p:sp>
        <p:nvSpPr>
          <p:cNvPr id="11" name="文本框 18"/>
          <p:cNvSpPr txBox="1"/>
          <p:nvPr/>
        </p:nvSpPr>
        <p:spPr>
          <a:xfrm>
            <a:off x="3611245" y="4750435"/>
            <a:ext cx="4340225" cy="398780"/>
          </a:xfrm>
          <a:prstGeom prst="rect">
            <a:avLst/>
          </a:prstGeom>
          <a:noFill/>
          <a:ln w="9525">
            <a:noFill/>
          </a:ln>
        </p:spPr>
        <p:txBody>
          <a:bodyPr wrap="square" anchor="t" anchorCtr="0">
            <a:spAutoFit/>
          </a:bodyPr>
          <a:p>
            <a:r>
              <a:rPr lang="zh-CN" altLang="en-US" sz="2000" dirty="0">
                <a:latin typeface="微软雅黑" charset="0"/>
                <a:ea typeface="微软雅黑" charset="0"/>
                <a:cs typeface="张海山锐线体简" charset="0"/>
                <a:sym typeface="AvantGarde Bk BT" panose="020B0402020202020204" pitchFamily="34" charset="0"/>
              </a:rPr>
              <a:t>相关案例分享</a:t>
            </a:r>
            <a:endParaRPr lang="zh-CN" altLang="en-US" sz="2000" dirty="0">
              <a:latin typeface="微软雅黑" charset="0"/>
              <a:ea typeface="微软雅黑" charset="0"/>
              <a:cs typeface="张海山锐线体简" charset="0"/>
              <a:sym typeface="AvantGarde Bk BT" panose="020B0402020202020204" pitchFamily="34" charset="0"/>
            </a:endParaRPr>
          </a:p>
        </p:txBody>
      </p:sp>
      <p:sp>
        <p:nvSpPr>
          <p:cNvPr id="12" name="文本框 11"/>
          <p:cNvSpPr txBox="1"/>
          <p:nvPr/>
        </p:nvSpPr>
        <p:spPr>
          <a:xfrm>
            <a:off x="2053908" y="5615623"/>
            <a:ext cx="1236663" cy="368300"/>
          </a:xfrm>
          <a:prstGeom prst="rect">
            <a:avLst/>
          </a:prstGeom>
          <a:solidFill>
            <a:schemeClr val="accent4">
              <a:lumMod val="60000"/>
              <a:lumOff val="4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trike="noStrike" noProof="1" dirty="0">
                <a:solidFill>
                  <a:schemeClr val="bg1"/>
                </a:solidFill>
                <a:latin typeface="黑体" charset="0"/>
                <a:ea typeface="黑体" charset="0"/>
                <a:cs typeface="+mn-ea"/>
                <a:sym typeface="+mn-lt"/>
              </a:rPr>
              <a:t>PART 05</a:t>
            </a:r>
            <a:endParaRPr lang="en-US" altLang="zh-CN" strike="noStrike" noProof="1" dirty="0">
              <a:solidFill>
                <a:schemeClr val="bg1"/>
              </a:solidFill>
              <a:latin typeface="黑体" charset="0"/>
              <a:ea typeface="黑体" charset="0"/>
              <a:cs typeface="+mn-ea"/>
              <a:sym typeface="+mn-lt"/>
            </a:endParaRPr>
          </a:p>
        </p:txBody>
      </p:sp>
      <p:sp>
        <p:nvSpPr>
          <p:cNvPr id="14" name="文本框 18"/>
          <p:cNvSpPr txBox="1"/>
          <p:nvPr/>
        </p:nvSpPr>
        <p:spPr>
          <a:xfrm>
            <a:off x="3611245" y="5640705"/>
            <a:ext cx="4787900" cy="398780"/>
          </a:xfrm>
          <a:prstGeom prst="rect">
            <a:avLst/>
          </a:prstGeom>
          <a:noFill/>
          <a:ln w="9525">
            <a:noFill/>
          </a:ln>
        </p:spPr>
        <p:txBody>
          <a:bodyPr wrap="square" anchor="t" anchorCtr="0">
            <a:spAutoFit/>
          </a:bodyPr>
          <a:p>
            <a:r>
              <a:rPr lang="zh-CN" altLang="en-US" sz="2000" dirty="0">
                <a:latin typeface="微软雅黑" charset="0"/>
                <a:ea typeface="微软雅黑" charset="0"/>
                <a:cs typeface="张海山锐线体简" charset="0"/>
                <a:sym typeface="AvantGarde Bk BT" panose="020B0402020202020204" pitchFamily="34" charset="0"/>
              </a:rPr>
              <a:t>关于采购人的</a:t>
            </a:r>
            <a:r>
              <a:rPr lang="zh-CN" altLang="en-US" sz="2000" dirty="0">
                <a:latin typeface="微软雅黑" charset="0"/>
                <a:ea typeface="微软雅黑" charset="0"/>
                <a:sym typeface="AvantGarde Bk BT" panose="020B0402020202020204" pitchFamily="34" charset="0"/>
              </a:rPr>
              <a:t>政府采购法律责任</a:t>
            </a:r>
            <a:endParaRPr lang="zh-CN" altLang="en-US" sz="2000" dirty="0">
              <a:latin typeface="微软雅黑" charset="0"/>
              <a:ea typeface="微软雅黑" charset="0"/>
              <a:sym typeface="AvantGarde Bk BT" panose="020B0402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86205" y="106680"/>
            <a:ext cx="10116820" cy="506730"/>
          </a:xfrm>
          <a:prstGeom prst="rect">
            <a:avLst/>
          </a:prstGeom>
          <a:noFill/>
        </p:spPr>
        <p:txBody>
          <a:bodyPr wrap="square" rtlCol="0">
            <a:spAutoFit/>
          </a:bodyPr>
          <a:p>
            <a:pPr indent="558800" fontAlgn="auto">
              <a:lnSpc>
                <a:spcPct val="150000"/>
              </a:lnSpc>
            </a:pPr>
            <a:r>
              <a:rPr lang="zh-CN" altLang="en-US" sz="1800" noProof="1">
                <a:solidFill>
                  <a:srgbClr val="0070C0"/>
                </a:solidFill>
                <a:latin typeface="微软雅黑" charset="0"/>
                <a:ea typeface="微软雅黑" charset="0"/>
                <a:cs typeface="微软雅黑" charset="0"/>
              </a:rPr>
              <a:t>（</a:t>
            </a:r>
            <a:r>
              <a:rPr lang="en-US" altLang="zh-CN" sz="1800" noProof="1">
                <a:solidFill>
                  <a:srgbClr val="0070C0"/>
                </a:solidFill>
                <a:latin typeface="微软雅黑" charset="0"/>
                <a:ea typeface="微软雅黑" charset="0"/>
                <a:cs typeface="微软雅黑" charset="0"/>
              </a:rPr>
              <a:t>2</a:t>
            </a:r>
            <a:r>
              <a:rPr lang="zh-CN" altLang="en-US" sz="1800" noProof="1">
                <a:solidFill>
                  <a:srgbClr val="0070C0"/>
                </a:solidFill>
                <a:latin typeface="微软雅黑" charset="0"/>
                <a:ea typeface="微软雅黑" charset="0"/>
                <a:cs typeface="微软雅黑" charset="0"/>
              </a:rPr>
              <a:t>）支持中小企业的措施</a:t>
            </a:r>
            <a:endParaRPr lang="zh-CN" altLang="en-US" sz="1800" noProof="1">
              <a:latin typeface="微软雅黑" charset="0"/>
              <a:ea typeface="微软雅黑" charset="0"/>
              <a:cs typeface="微软雅黑" charset="0"/>
            </a:endParaRPr>
          </a:p>
        </p:txBody>
      </p:sp>
      <p:graphicFrame>
        <p:nvGraphicFramePr>
          <p:cNvPr id="3" name="表格 2"/>
          <p:cNvGraphicFramePr/>
          <p:nvPr>
            <p:custDataLst>
              <p:tags r:id="rId1"/>
            </p:custDataLst>
          </p:nvPr>
        </p:nvGraphicFramePr>
        <p:xfrm>
          <a:off x="1386205" y="763905"/>
          <a:ext cx="10468610" cy="5806440"/>
        </p:xfrm>
        <a:graphic>
          <a:graphicData uri="http://schemas.openxmlformats.org/drawingml/2006/table">
            <a:tbl>
              <a:tblPr firstRow="1" bandRow="1">
                <a:tableStyleId>{5C22544A-7EE6-4342-B048-85BDC9FD1C3A}</a:tableStyleId>
              </a:tblPr>
              <a:tblGrid>
                <a:gridCol w="2193290"/>
                <a:gridCol w="2592705"/>
                <a:gridCol w="2155190"/>
                <a:gridCol w="3527425"/>
              </a:tblGrid>
              <a:tr h="381000">
                <a:tc gridSpan="2">
                  <a:txBody>
                    <a:bodyPr/>
                    <a:p>
                      <a:pPr algn="ctr">
                        <a:buNone/>
                      </a:pPr>
                      <a:r>
                        <a:rPr lang="zh-CN" altLang="en-US">
                          <a:latin typeface="微软雅黑" charset="0"/>
                          <a:ea typeface="微软雅黑" charset="0"/>
                        </a:rPr>
                        <a:t>预留</a:t>
                      </a:r>
                      <a:r>
                        <a:rPr lang="zh-CN" altLang="en-US">
                          <a:latin typeface="微软雅黑" charset="0"/>
                          <a:ea typeface="微软雅黑" charset="0"/>
                        </a:rPr>
                        <a:t>采购份额</a:t>
                      </a:r>
                      <a:endParaRPr lang="zh-CN" altLang="en-US">
                        <a:latin typeface="微软雅黑" charset="0"/>
                        <a:ea typeface="微软雅黑" charset="0"/>
                      </a:endParaRPr>
                    </a:p>
                  </a:txBody>
                  <a:tcPr/>
                </a:tc>
                <a:tc hMerge="1">
                  <a:tcPr/>
                </a:tc>
                <a:tc gridSpan="2">
                  <a:txBody>
                    <a:bodyPr/>
                    <a:p>
                      <a:pPr algn="ctr">
                        <a:buNone/>
                      </a:pPr>
                      <a:r>
                        <a:rPr lang="zh-CN" altLang="en-US">
                          <a:latin typeface="微软雅黑" charset="0"/>
                          <a:ea typeface="微软雅黑" charset="0"/>
                        </a:rPr>
                        <a:t>价格评审优惠</a:t>
                      </a:r>
                      <a:endParaRPr lang="zh-CN" altLang="en-US">
                        <a:latin typeface="微软雅黑" charset="0"/>
                        <a:ea typeface="微软雅黑" charset="0"/>
                      </a:endParaRPr>
                    </a:p>
                  </a:txBody>
                  <a:tcPr/>
                </a:tc>
                <a:tc hMerge="1">
                  <a:tcPr/>
                </a:tc>
              </a:tr>
              <a:tr h="989330">
                <a:tc>
                  <a:txBody>
                    <a:bodyPr/>
                    <a:p>
                      <a:pPr algn="ctr" fontAlgn="auto">
                        <a:buNone/>
                      </a:pPr>
                      <a:endParaRPr lang="zh-CN" altLang="en-US" sz="1600">
                        <a:latin typeface="微软雅黑" charset="0"/>
                        <a:ea typeface="微软雅黑" charset="0"/>
                      </a:endParaRPr>
                    </a:p>
                    <a:p>
                      <a:pPr algn="ctr" fontAlgn="auto">
                        <a:buNone/>
                      </a:pPr>
                      <a:r>
                        <a:rPr lang="zh-CN" altLang="en-US" sz="1600">
                          <a:latin typeface="微软雅黑" charset="0"/>
                          <a:ea typeface="微软雅黑" charset="0"/>
                        </a:rPr>
                        <a:t>小额适宜采购项目</a:t>
                      </a:r>
                      <a:endParaRPr lang="zh-CN" altLang="en-US" sz="1600">
                        <a:latin typeface="微软雅黑" charset="0"/>
                        <a:ea typeface="微软雅黑" charset="0"/>
                      </a:endParaRPr>
                    </a:p>
                  </a:txBody>
                  <a:tcPr/>
                </a:tc>
                <a:tc>
                  <a:txBody>
                    <a:bodyPr/>
                    <a:p>
                      <a:pPr algn="ctr" fontAlgn="auto">
                        <a:buNone/>
                      </a:pPr>
                      <a:endParaRPr lang="zh-CN" altLang="en-US" sz="1600">
                        <a:latin typeface="微软雅黑" charset="0"/>
                        <a:ea typeface="微软雅黑" charset="0"/>
                      </a:endParaRPr>
                    </a:p>
                    <a:p>
                      <a:pPr algn="ctr" fontAlgn="auto">
                        <a:buNone/>
                      </a:pPr>
                      <a:r>
                        <a:rPr lang="zh-CN" altLang="en-US" sz="1600">
                          <a:latin typeface="微软雅黑" charset="0"/>
                          <a:ea typeface="微软雅黑" charset="0"/>
                          <a:sym typeface="+mn-ea"/>
                        </a:rPr>
                        <a:t>小额以上适宜采购项目</a:t>
                      </a:r>
                      <a:endParaRPr lang="zh-CN" altLang="en-US" sz="1600">
                        <a:latin typeface="微软雅黑" charset="0"/>
                        <a:ea typeface="微软雅黑" charset="0"/>
                      </a:endParaRPr>
                    </a:p>
                    <a:p>
                      <a:pPr>
                        <a:buNone/>
                      </a:pPr>
                      <a:endParaRPr lang="zh-CN" altLang="en-US" sz="1600">
                        <a:latin typeface="微软雅黑" charset="0"/>
                        <a:ea typeface="微软雅黑" charset="0"/>
                      </a:endParaRPr>
                    </a:p>
                  </a:txBody>
                  <a:tcPr/>
                </a:tc>
                <a:tc gridSpan="2">
                  <a:txBody>
                    <a:bodyPr/>
                    <a:p>
                      <a:pPr>
                        <a:buNone/>
                      </a:pPr>
                      <a:endParaRPr lang="zh-CN" altLang="en-US" sz="1600">
                        <a:latin typeface="微软雅黑" charset="0"/>
                        <a:ea typeface="微软雅黑" charset="0"/>
                        <a:sym typeface="+mn-ea"/>
                      </a:endParaRPr>
                    </a:p>
                    <a:p>
                      <a:pPr algn="ctr">
                        <a:buNone/>
                      </a:pPr>
                      <a:r>
                        <a:rPr lang="zh-CN" altLang="en-US" sz="1600">
                          <a:latin typeface="微软雅黑" charset="0"/>
                          <a:ea typeface="微软雅黑" charset="0"/>
                          <a:sym typeface="+mn-ea"/>
                        </a:rPr>
                        <a:t>未预留份额专门面向中小企业采购的采购项目，</a:t>
                      </a:r>
                      <a:endParaRPr lang="zh-CN" altLang="en-US" sz="1600">
                        <a:latin typeface="微软雅黑" charset="0"/>
                        <a:ea typeface="微软雅黑" charset="0"/>
                        <a:sym typeface="+mn-ea"/>
                      </a:endParaRPr>
                    </a:p>
                    <a:p>
                      <a:pPr algn="ctr">
                        <a:buNone/>
                      </a:pPr>
                      <a:r>
                        <a:rPr lang="zh-CN" altLang="en-US" sz="1600">
                          <a:latin typeface="微软雅黑" charset="0"/>
                          <a:ea typeface="微软雅黑" charset="0"/>
                          <a:sym typeface="+mn-ea"/>
                        </a:rPr>
                        <a:t>以及预留份额项目中的非预留部分</a:t>
                      </a:r>
                      <a:endParaRPr lang="zh-CN" altLang="en-US" sz="1600">
                        <a:latin typeface="微软雅黑" charset="0"/>
                        <a:ea typeface="微软雅黑" charset="0"/>
                        <a:sym typeface="+mn-ea"/>
                      </a:endParaRPr>
                    </a:p>
                    <a:p>
                      <a:pPr>
                        <a:buNone/>
                      </a:pPr>
                      <a:endParaRPr lang="zh-CN" altLang="en-US" sz="1600">
                        <a:latin typeface="微软雅黑" charset="0"/>
                        <a:ea typeface="微软雅黑" charset="0"/>
                        <a:sym typeface="+mn-ea"/>
                      </a:endParaRPr>
                    </a:p>
                  </a:txBody>
                  <a:tcPr/>
                </a:tc>
                <a:tc hMerge="1">
                  <a:tcPr/>
                </a:tc>
              </a:tr>
              <a:tr h="4039870">
                <a:tc>
                  <a:txBody>
                    <a:bodyPr/>
                    <a:p>
                      <a:pPr>
                        <a:buNone/>
                      </a:pPr>
                      <a:r>
                        <a:rPr lang="zh-CN" altLang="en-US">
                          <a:latin typeface="仿宋" charset="0"/>
                          <a:ea typeface="仿宋" charset="0"/>
                          <a:cs typeface="仿宋" charset="0"/>
                        </a:rPr>
                        <a:t> </a:t>
                      </a:r>
                      <a:r>
                        <a:rPr lang="zh-CN" altLang="en-US" sz="1600">
                          <a:latin typeface="仿宋" charset="0"/>
                          <a:ea typeface="仿宋" charset="0"/>
                          <a:cs typeface="仿宋" charset="0"/>
                        </a:rPr>
                        <a:t>采购限额标准以上，200万元以下的货物和服务采购项目、400万元以下的工程采购项目，适宜由中小企业提供的，采购人</a:t>
                      </a:r>
                      <a:r>
                        <a:rPr lang="zh-CN" altLang="en-US" sz="1600">
                          <a:solidFill>
                            <a:srgbClr val="FF0000"/>
                          </a:solidFill>
                          <a:latin typeface="仿宋" charset="0"/>
                          <a:ea typeface="仿宋" charset="0"/>
                          <a:cs typeface="仿宋" charset="0"/>
                        </a:rPr>
                        <a:t>应当专门面向</a:t>
                      </a:r>
                      <a:r>
                        <a:rPr lang="zh-CN" altLang="en-US" sz="1600">
                          <a:latin typeface="仿宋" charset="0"/>
                          <a:ea typeface="仿宋" charset="0"/>
                          <a:cs typeface="仿宋" charset="0"/>
                        </a:rPr>
                        <a:t>中小企业采购。</a:t>
                      </a:r>
                      <a:endParaRPr lang="zh-CN" altLang="en-US" sz="1600">
                        <a:latin typeface="仿宋" charset="0"/>
                        <a:ea typeface="仿宋" charset="0"/>
                        <a:cs typeface="仿宋" charset="0"/>
                      </a:endParaRPr>
                    </a:p>
                  </a:txBody>
                  <a:tcPr/>
                </a:tc>
                <a:tc>
                  <a:txBody>
                    <a:bodyPr/>
                    <a:p>
                      <a:pPr>
                        <a:buNone/>
                      </a:pPr>
                      <a:r>
                        <a:rPr lang="zh-CN" altLang="en-US" sz="1400">
                          <a:latin typeface="仿宋" charset="0"/>
                          <a:ea typeface="仿宋" charset="0"/>
                          <a:cs typeface="仿宋" charset="0"/>
                        </a:rPr>
                        <a:t>超过200万元的货物和服务采购项目、超过400万元的工程采购项目中适宜由中小企业提供的，预留该部分采购项目预算总额的30%以上专门面向中小企业采购，其中预留给小微企业的比例不低于60%。预留份额通过下列措施进行：</a:t>
                      </a:r>
                      <a:endParaRPr lang="zh-CN" altLang="en-US" sz="1400">
                        <a:latin typeface="仿宋" charset="0"/>
                        <a:ea typeface="仿宋" charset="0"/>
                        <a:cs typeface="仿宋" charset="0"/>
                      </a:endParaRPr>
                    </a:p>
                    <a:p>
                      <a:pPr>
                        <a:buNone/>
                      </a:pPr>
                      <a:r>
                        <a:rPr lang="zh-CN" altLang="en-US" sz="1400">
                          <a:latin typeface="仿宋" charset="0"/>
                          <a:ea typeface="仿宋" charset="0"/>
                          <a:cs typeface="仿宋" charset="0"/>
                        </a:rPr>
                        <a:t>（一）将采购项目整体或者设置采购包</a:t>
                      </a:r>
                      <a:r>
                        <a:rPr lang="zh-CN" altLang="en-US" sz="1400">
                          <a:solidFill>
                            <a:srgbClr val="FF0000"/>
                          </a:solidFill>
                          <a:latin typeface="仿宋" charset="0"/>
                          <a:ea typeface="仿宋" charset="0"/>
                          <a:cs typeface="仿宋" charset="0"/>
                        </a:rPr>
                        <a:t>专门面向</a:t>
                      </a:r>
                      <a:r>
                        <a:rPr lang="zh-CN" altLang="en-US" sz="1400">
                          <a:latin typeface="仿宋" charset="0"/>
                          <a:ea typeface="仿宋" charset="0"/>
                          <a:cs typeface="仿宋" charset="0"/>
                        </a:rPr>
                        <a:t>中小企业采购；</a:t>
                      </a:r>
                      <a:endParaRPr lang="zh-CN" altLang="en-US" sz="1400">
                        <a:latin typeface="仿宋" charset="0"/>
                        <a:ea typeface="仿宋" charset="0"/>
                        <a:cs typeface="仿宋" charset="0"/>
                      </a:endParaRPr>
                    </a:p>
                    <a:p>
                      <a:pPr>
                        <a:buNone/>
                      </a:pPr>
                      <a:r>
                        <a:rPr lang="zh-CN" altLang="en-US" sz="1400">
                          <a:latin typeface="仿宋" charset="0"/>
                          <a:ea typeface="仿宋" charset="0"/>
                          <a:cs typeface="仿宋" charset="0"/>
                        </a:rPr>
                        <a:t>（二）要求供应商以</a:t>
                      </a:r>
                      <a:r>
                        <a:rPr lang="zh-CN" altLang="en-US" sz="1400">
                          <a:solidFill>
                            <a:srgbClr val="FF0000"/>
                          </a:solidFill>
                          <a:latin typeface="仿宋" charset="0"/>
                          <a:ea typeface="仿宋" charset="0"/>
                          <a:cs typeface="仿宋" charset="0"/>
                        </a:rPr>
                        <a:t>联合体</a:t>
                      </a:r>
                      <a:r>
                        <a:rPr lang="zh-CN" altLang="en-US" sz="1400">
                          <a:latin typeface="仿宋" charset="0"/>
                          <a:ea typeface="仿宋" charset="0"/>
                          <a:cs typeface="仿宋" charset="0"/>
                        </a:rPr>
                        <a:t>形式参加采购活动，且联合体中中小企业承担的部分达到一定比例；</a:t>
                      </a:r>
                      <a:endParaRPr lang="zh-CN" altLang="en-US" sz="1400">
                        <a:latin typeface="仿宋" charset="0"/>
                        <a:ea typeface="仿宋" charset="0"/>
                        <a:cs typeface="仿宋" charset="0"/>
                      </a:endParaRPr>
                    </a:p>
                    <a:p>
                      <a:pPr>
                        <a:buNone/>
                      </a:pPr>
                      <a:r>
                        <a:rPr lang="zh-CN" altLang="en-US" sz="1400">
                          <a:latin typeface="仿宋" charset="0"/>
                          <a:ea typeface="仿宋" charset="0"/>
                          <a:cs typeface="仿宋" charset="0"/>
                        </a:rPr>
                        <a:t>（三）要求获得采购合同的供应商将采购项目中的一定比例</a:t>
                      </a:r>
                      <a:r>
                        <a:rPr lang="zh-CN" altLang="en-US" sz="1400">
                          <a:solidFill>
                            <a:srgbClr val="FF0000"/>
                          </a:solidFill>
                          <a:latin typeface="仿宋" charset="0"/>
                          <a:ea typeface="仿宋" charset="0"/>
                          <a:cs typeface="仿宋" charset="0"/>
                        </a:rPr>
                        <a:t>分包</a:t>
                      </a:r>
                      <a:r>
                        <a:rPr lang="zh-CN" altLang="en-US" sz="1400">
                          <a:latin typeface="仿宋" charset="0"/>
                          <a:ea typeface="仿宋" charset="0"/>
                          <a:cs typeface="仿宋" charset="0"/>
                        </a:rPr>
                        <a:t>给一家或者多家中小企业。</a:t>
                      </a:r>
                      <a:endParaRPr lang="zh-CN" altLang="en-US" sz="1400">
                        <a:latin typeface="仿宋" charset="0"/>
                        <a:ea typeface="仿宋" charset="0"/>
                        <a:cs typeface="仿宋" charset="0"/>
                      </a:endParaRPr>
                    </a:p>
                    <a:p>
                      <a:pPr>
                        <a:buNone/>
                      </a:pPr>
                      <a:endParaRPr lang="zh-CN" altLang="en-US" sz="1400">
                        <a:latin typeface="仿宋" charset="0"/>
                        <a:ea typeface="仿宋" charset="0"/>
                        <a:cs typeface="仿宋" charset="0"/>
                      </a:endParaRPr>
                    </a:p>
                  </a:txBody>
                  <a:tcPr/>
                </a:tc>
                <a:tc>
                  <a:txBody>
                    <a:bodyPr/>
                    <a:p>
                      <a:pPr>
                        <a:buNone/>
                      </a:pPr>
                      <a:r>
                        <a:rPr lang="zh-CN" altLang="en-US" sz="1400">
                          <a:latin typeface="仿宋" charset="0"/>
                          <a:ea typeface="仿宋" charset="0"/>
                          <a:cs typeface="仿宋" charset="0"/>
                        </a:rPr>
                        <a:t>采购人、采购代理机构应当对符合本办法规定的小微企业报价给予6%—10%（工程项目为3%—5%）的扣除，用扣除后的价格参加评审。适用招标投标法的政府采购工程建设项目，采用综合评估法但未采用低价优先法计算价格分的，评标时应当在采用原报价进行评分的基础上增加其价格得分的3%—5%作为其价格分。</a:t>
                      </a:r>
                      <a:endParaRPr lang="zh-CN" altLang="en-US" sz="1400">
                        <a:latin typeface="仿宋" charset="0"/>
                        <a:ea typeface="仿宋" charset="0"/>
                        <a:cs typeface="仿宋" charset="0"/>
                      </a:endParaRPr>
                    </a:p>
                    <a:p>
                      <a:pPr>
                        <a:buNone/>
                      </a:pPr>
                      <a:endParaRPr lang="zh-CN" altLang="en-US" sz="1400">
                        <a:latin typeface="仿宋" charset="0"/>
                        <a:ea typeface="仿宋" charset="0"/>
                        <a:cs typeface="仿宋" charset="0"/>
                      </a:endParaRPr>
                    </a:p>
                    <a:p>
                      <a:pPr>
                        <a:buNone/>
                      </a:pPr>
                      <a:r>
                        <a:rPr lang="zh-CN" altLang="en-US" sz="1400">
                          <a:solidFill>
                            <a:srgbClr val="00B050"/>
                          </a:solidFill>
                          <a:latin typeface="仿宋" charset="0"/>
                          <a:ea typeface="仿宋" charset="0"/>
                          <a:cs typeface="仿宋" charset="0"/>
                        </a:rPr>
                        <a:t>货物服务采购项目给予</a:t>
                      </a:r>
                      <a:r>
                        <a:rPr lang="zh-CN" altLang="en-US" sz="1400">
                          <a:solidFill>
                            <a:srgbClr val="FF0000"/>
                          </a:solidFill>
                          <a:latin typeface="仿宋" charset="0"/>
                          <a:ea typeface="仿宋" charset="0"/>
                          <a:cs typeface="仿宋" charset="0"/>
                        </a:rPr>
                        <a:t>小微企业</a:t>
                      </a:r>
                      <a:r>
                        <a:rPr lang="zh-CN" altLang="en-US" sz="1400">
                          <a:solidFill>
                            <a:srgbClr val="00B050"/>
                          </a:solidFill>
                          <a:latin typeface="仿宋" charset="0"/>
                          <a:ea typeface="仿宋" charset="0"/>
                          <a:cs typeface="仿宋" charset="0"/>
                        </a:rPr>
                        <a:t>的价格扣除优惠，提高至10%—20%。</a:t>
                      </a:r>
                      <a:endParaRPr lang="zh-CN" altLang="en-US" sz="1400">
                        <a:solidFill>
                          <a:srgbClr val="00B050"/>
                        </a:solidFill>
                        <a:latin typeface="仿宋" charset="0"/>
                        <a:ea typeface="仿宋" charset="0"/>
                        <a:cs typeface="仿宋" charset="0"/>
                      </a:endParaRPr>
                    </a:p>
                  </a:txBody>
                  <a:tcPr/>
                </a:tc>
                <a:tc>
                  <a:txBody>
                    <a:bodyPr/>
                    <a:p>
                      <a:pPr>
                        <a:buNone/>
                      </a:pPr>
                      <a:r>
                        <a:rPr lang="zh-CN" altLang="en-US" sz="1400">
                          <a:latin typeface="仿宋" charset="0"/>
                          <a:ea typeface="仿宋" charset="0"/>
                          <a:cs typeface="仿宋" charset="0"/>
                        </a:rPr>
                        <a:t>接受大中型企业与小微企业组成</a:t>
                      </a:r>
                      <a:r>
                        <a:rPr lang="zh-CN" altLang="en-US" sz="1400">
                          <a:solidFill>
                            <a:srgbClr val="FF0000"/>
                          </a:solidFill>
                          <a:latin typeface="仿宋" charset="0"/>
                          <a:ea typeface="仿宋" charset="0"/>
                          <a:cs typeface="仿宋" charset="0"/>
                        </a:rPr>
                        <a:t>联合体</a:t>
                      </a:r>
                      <a:r>
                        <a:rPr lang="zh-CN" altLang="en-US" sz="1400">
                          <a:latin typeface="仿宋" charset="0"/>
                          <a:ea typeface="仿宋" charset="0"/>
                          <a:cs typeface="仿宋" charset="0"/>
                        </a:rPr>
                        <a:t>或者允许大中型企业向一家或者多家小微企业</a:t>
                      </a:r>
                      <a:r>
                        <a:rPr lang="zh-CN" altLang="en-US" sz="1400">
                          <a:solidFill>
                            <a:srgbClr val="FF0000"/>
                          </a:solidFill>
                          <a:latin typeface="仿宋" charset="0"/>
                          <a:ea typeface="仿宋" charset="0"/>
                          <a:cs typeface="仿宋" charset="0"/>
                        </a:rPr>
                        <a:t>分包</a:t>
                      </a:r>
                      <a:r>
                        <a:rPr lang="zh-CN" altLang="en-US" sz="1400">
                          <a:latin typeface="仿宋" charset="0"/>
                          <a:ea typeface="仿宋" charset="0"/>
                          <a:cs typeface="仿宋" charset="0"/>
                        </a:rPr>
                        <a:t>的采购项目，对于联合协议或者分包意向协议约定小微企业的合同份额占到合同总金额30%以上的，采购人、采购代理机构应当对联合体或者大中型企业的报价给予2%-3%（工程项目为1%—2%）的扣除，用扣除后的价格参加评审。适用招标投标法的政府采购工程建设项目，采用综合评估法但未采用低价优先法计算价格分的，评标时应当在采用原报价进行评分的基础上增加其价格得分的1%—2%作为其价格分。组成联合体或者接受分包的小微企业与联合体内其他企业、分包企业之间存在直接控股、管理关系的，不享受价格扣除优惠政策。</a:t>
                      </a:r>
                      <a:endParaRPr lang="zh-CN" altLang="en-US" sz="1400">
                        <a:latin typeface="仿宋" charset="0"/>
                        <a:ea typeface="仿宋" charset="0"/>
                        <a:cs typeface="仿宋" charset="0"/>
                      </a:endParaRPr>
                    </a:p>
                    <a:p>
                      <a:pPr>
                        <a:buNone/>
                      </a:pPr>
                      <a:endParaRPr lang="zh-CN" altLang="en-US" sz="1400">
                        <a:latin typeface="仿宋" charset="0"/>
                        <a:ea typeface="仿宋" charset="0"/>
                        <a:cs typeface="仿宋" charset="0"/>
                      </a:endParaRPr>
                    </a:p>
                    <a:p>
                      <a:pPr>
                        <a:buNone/>
                      </a:pPr>
                      <a:r>
                        <a:rPr lang="zh-CN" altLang="en-US" sz="1400">
                          <a:solidFill>
                            <a:srgbClr val="00B050"/>
                          </a:solidFill>
                          <a:latin typeface="仿宋" charset="0"/>
                          <a:ea typeface="仿宋" charset="0"/>
                          <a:cs typeface="仿宋" charset="0"/>
                        </a:rPr>
                        <a:t>大中型企业与</a:t>
                      </a:r>
                      <a:r>
                        <a:rPr lang="zh-CN" altLang="en-US" sz="1400">
                          <a:solidFill>
                            <a:srgbClr val="FF0000"/>
                          </a:solidFill>
                          <a:latin typeface="仿宋" charset="0"/>
                          <a:ea typeface="仿宋" charset="0"/>
                          <a:cs typeface="仿宋" charset="0"/>
                        </a:rPr>
                        <a:t>小微企业</a:t>
                      </a:r>
                      <a:r>
                        <a:rPr lang="zh-CN" altLang="en-US" sz="1400">
                          <a:solidFill>
                            <a:srgbClr val="00B050"/>
                          </a:solidFill>
                          <a:latin typeface="仿宋" charset="0"/>
                          <a:ea typeface="仿宋" charset="0"/>
                          <a:cs typeface="仿宋" charset="0"/>
                        </a:rPr>
                        <a:t>组成联合体或者大中型企业向小微企业分包的，评审优惠幅度提高至4%—6%。</a:t>
                      </a:r>
                      <a:endParaRPr lang="zh-CN" altLang="en-US" sz="1400">
                        <a:solidFill>
                          <a:srgbClr val="00B050"/>
                        </a:solidFill>
                        <a:latin typeface="仿宋" charset="0"/>
                        <a:ea typeface="仿宋" charset="0"/>
                        <a:cs typeface="仿宋" charset="0"/>
                      </a:endParaRPr>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43330" y="631825"/>
            <a:ext cx="10403205" cy="5831205"/>
          </a:xfrm>
          <a:prstGeom prst="rect">
            <a:avLst/>
          </a:prstGeom>
          <a:noFill/>
        </p:spPr>
        <p:txBody>
          <a:bodyPr wrap="square" rtlCol="0">
            <a:spAutoFit/>
          </a:bodyPr>
          <a:p>
            <a:pPr fontAlgn="auto">
              <a:lnSpc>
                <a:spcPct val="150000"/>
              </a:lnSpc>
              <a:spcAft>
                <a:spcPts val="1200"/>
              </a:spcAft>
            </a:pPr>
            <a:r>
              <a:rPr lang="zh-CN" altLang="en-US" sz="2200" b="1" noProof="1">
                <a:latin typeface="微软雅黑" charset="0"/>
                <a:ea typeface="微软雅黑" charset="0"/>
                <a:cs typeface="微软雅黑" charset="0"/>
              </a:rPr>
              <a:t>2、采用综合评分法时，评审标准中的分值设置应当与评审因素的量化指标相对应</a:t>
            </a:r>
            <a:endParaRPr lang="zh-CN" altLang="en-US" sz="2200" noProof="1">
              <a:latin typeface="微软雅黑" charset="0"/>
              <a:ea typeface="微软雅黑" charset="0"/>
              <a:cs typeface="微软雅黑" charset="0"/>
            </a:endParaRPr>
          </a:p>
          <a:p>
            <a:pPr indent="558800" fontAlgn="auto">
              <a:lnSpc>
                <a:spcPct val="150000"/>
              </a:lnSpc>
            </a:pPr>
            <a:r>
              <a:rPr lang="zh-CN" altLang="en-US" sz="2200" noProof="1">
                <a:latin typeface="微软雅黑" charset="0"/>
                <a:ea typeface="微软雅黑" charset="0"/>
                <a:cs typeface="微软雅黑" charset="0"/>
              </a:rPr>
              <a:t>公正评标是招投标活动公正进行的关键，评审标准合理合法设置是公正评标的保障。</a:t>
            </a:r>
            <a:endParaRPr lang="zh-CN" altLang="en-US" sz="2200" noProof="1">
              <a:latin typeface="微软雅黑" charset="0"/>
              <a:ea typeface="微软雅黑" charset="0"/>
              <a:cs typeface="微软雅黑" charset="0"/>
            </a:endParaRPr>
          </a:p>
          <a:p>
            <a:pPr indent="558800" fontAlgn="auto">
              <a:lnSpc>
                <a:spcPct val="150000"/>
              </a:lnSpc>
            </a:pPr>
            <a:r>
              <a:rPr lang="zh-CN" altLang="en-US" sz="2200" noProof="1">
                <a:latin typeface="微软雅黑" charset="0"/>
                <a:ea typeface="微软雅黑" charset="0"/>
                <a:cs typeface="微软雅黑" charset="0"/>
              </a:rPr>
              <a:t>综合评分法，是指投标文件满足招标文件全部实质性要求，且按照评审因素的量化指标评审得分最高的投标人为中标候选人的评标方法。</a:t>
            </a:r>
            <a:endParaRPr lang="zh-CN" altLang="en-US" sz="2200" noProof="1">
              <a:latin typeface="微软雅黑" charset="0"/>
              <a:ea typeface="微软雅黑" charset="0"/>
              <a:cs typeface="微软雅黑" charset="0"/>
            </a:endParaRPr>
          </a:p>
          <a:p>
            <a:pPr indent="558800" fontAlgn="auto">
              <a:lnSpc>
                <a:spcPct val="150000"/>
              </a:lnSpc>
            </a:pPr>
            <a:r>
              <a:rPr lang="zh-CN" altLang="en-US" sz="2200" noProof="1">
                <a:latin typeface="微软雅黑" charset="0"/>
                <a:ea typeface="微软雅黑" charset="0"/>
                <a:cs typeface="微软雅黑" charset="0"/>
              </a:rPr>
              <a:t>评审因素的设定应当与投标人所提供货物服务的质量相关，包括投标报价、技术或者服务水平、履约能力、售后服务等。资格条件不得作为评审因素。评审因素应当在招标文件中规定。</a:t>
            </a:r>
            <a:endParaRPr lang="zh-CN" altLang="en-US" sz="2200" noProof="1">
              <a:latin typeface="微软雅黑" charset="0"/>
              <a:ea typeface="微软雅黑" charset="0"/>
              <a:cs typeface="微软雅黑" charset="0"/>
            </a:endParaRPr>
          </a:p>
          <a:p>
            <a:pPr indent="558800" fontAlgn="auto">
              <a:lnSpc>
                <a:spcPct val="150000"/>
              </a:lnSpc>
            </a:pPr>
            <a:r>
              <a:rPr lang="zh-CN" altLang="en-US" sz="2200" noProof="1">
                <a:latin typeface="微软雅黑" charset="0"/>
                <a:ea typeface="微软雅黑" charset="0"/>
                <a:cs typeface="微软雅黑" charset="0"/>
              </a:rPr>
              <a:t>评审因素应当细化和量化，且与相应的商务条件和采购需求对应。商务条件和采购需求指标有区间规定的，评审因素应当量化到相应区间，并设置各区间对应的不同分值。</a:t>
            </a:r>
            <a:endParaRPr lang="zh-CN" altLang="en-US" sz="2200" noProof="1">
              <a:latin typeface="微软雅黑" charset="0"/>
              <a:ea typeface="微软雅黑" charset="0"/>
              <a:cs typeface="微软雅黑"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43013" y="631825"/>
            <a:ext cx="9705975" cy="4154170"/>
          </a:xfrm>
          <a:prstGeom prst="rect">
            <a:avLst/>
          </a:prstGeom>
          <a:noFill/>
        </p:spPr>
        <p:txBody>
          <a:bodyPr wrap="square" rtlCol="0">
            <a:spAutoFit/>
          </a:bodyPr>
          <a:p>
            <a:pPr indent="558800" fontAlgn="auto">
              <a:lnSpc>
                <a:spcPct val="150000"/>
              </a:lnSpc>
            </a:pPr>
            <a:r>
              <a:rPr lang="zh-CN" altLang="en-US" sz="2200" noProof="1">
                <a:solidFill>
                  <a:srgbClr val="0070C0"/>
                </a:solidFill>
                <a:latin typeface="微软雅黑" charset="0"/>
                <a:ea typeface="微软雅黑" charset="0"/>
                <a:cs typeface="微软雅黑" charset="0"/>
              </a:rPr>
              <a:t>常见的评审标准分值设置未与评审因素的量化指标相对应的情形：</a:t>
            </a:r>
            <a:endParaRPr lang="zh-CN" altLang="en-US" sz="2200" noProof="1">
              <a:solidFill>
                <a:srgbClr val="0070C0"/>
              </a:solidFill>
              <a:latin typeface="微软雅黑" charset="0"/>
              <a:ea typeface="微软雅黑" charset="0"/>
              <a:cs typeface="微软雅黑" charset="0"/>
            </a:endParaRPr>
          </a:p>
          <a:p>
            <a:pPr indent="558800" fontAlgn="auto">
              <a:lnSpc>
                <a:spcPct val="150000"/>
              </a:lnSpc>
            </a:pPr>
            <a:endParaRPr lang="zh-CN" altLang="en-US" sz="2200" noProof="1">
              <a:solidFill>
                <a:srgbClr val="0070C0"/>
              </a:solidFill>
              <a:latin typeface="微软雅黑" charset="0"/>
              <a:ea typeface="微软雅黑" charset="0"/>
              <a:cs typeface="微软雅黑" charset="0"/>
            </a:endParaRPr>
          </a:p>
          <a:p>
            <a:pPr indent="558800" fontAlgn="auto">
              <a:lnSpc>
                <a:spcPct val="150000"/>
              </a:lnSpc>
            </a:pPr>
            <a:r>
              <a:rPr lang="zh-CN" altLang="en-US" sz="2200" noProof="1">
                <a:solidFill>
                  <a:srgbClr val="0070C0"/>
                </a:solidFill>
                <a:latin typeface="微软雅黑" charset="0"/>
                <a:ea typeface="微软雅黑" charset="0"/>
                <a:cs typeface="微软雅黑" charset="0"/>
              </a:rPr>
              <a:t>（1）评审因素不细化、分值设置不量化，存在活分现象。</a:t>
            </a:r>
            <a:endParaRPr lang="zh-CN" altLang="en-US" sz="2200" noProof="1">
              <a:solidFill>
                <a:srgbClr val="0070C0"/>
              </a:solidFill>
              <a:latin typeface="微软雅黑" charset="0"/>
              <a:ea typeface="微软雅黑" charset="0"/>
              <a:cs typeface="微软雅黑" charset="0"/>
            </a:endParaRPr>
          </a:p>
          <a:p>
            <a:pPr indent="558800" fontAlgn="auto">
              <a:lnSpc>
                <a:spcPct val="150000"/>
              </a:lnSpc>
            </a:pPr>
            <a:r>
              <a:rPr lang="zh-CN" altLang="en-US" sz="2200" noProof="1">
                <a:solidFill>
                  <a:srgbClr val="0070C0"/>
                </a:solidFill>
                <a:latin typeface="微软雅黑" charset="0"/>
                <a:ea typeface="微软雅黑" charset="0"/>
                <a:cs typeface="微软雅黑" charset="0"/>
              </a:rPr>
              <a:t>例如“售后服务（6分）：优秀得5-6分，良好得3-4分，一般得1-2分，差得0分。”</a:t>
            </a:r>
            <a:endParaRPr lang="zh-CN" altLang="en-US" sz="2200" noProof="1">
              <a:solidFill>
                <a:srgbClr val="0070C0"/>
              </a:solidFill>
              <a:latin typeface="微软雅黑" charset="0"/>
              <a:ea typeface="微软雅黑" charset="0"/>
              <a:cs typeface="微软雅黑" charset="0"/>
            </a:endParaRPr>
          </a:p>
          <a:p>
            <a:pPr indent="558800" fontAlgn="auto">
              <a:lnSpc>
                <a:spcPct val="150000"/>
              </a:lnSpc>
            </a:pPr>
            <a:r>
              <a:rPr lang="zh-CN" altLang="en-US" sz="2200" noProof="1">
                <a:solidFill>
                  <a:srgbClr val="0070C0"/>
                </a:solidFill>
                <a:latin typeface="微软雅黑" charset="0"/>
                <a:ea typeface="微软雅黑" charset="0"/>
                <a:cs typeface="微软雅黑" charset="0"/>
              </a:rPr>
              <a:t>该评审标准将售后服务分为四档，但并未细化每档所对应的具体达成指标，且档内虽有两分但没有分值的具体量化标准，该种分值设置难以实现公平评审。</a:t>
            </a:r>
            <a:endParaRPr lang="zh-CN" altLang="en-US" sz="2200" noProof="1">
              <a:solidFill>
                <a:srgbClr val="0070C0"/>
              </a:solidFill>
              <a:latin typeface="微软雅黑" charset="0"/>
              <a:ea typeface="微软雅黑" charset="0"/>
              <a:cs typeface="微软雅黑" charset="0"/>
            </a:endParaRPr>
          </a:p>
          <a:p>
            <a:pPr indent="558800" fontAlgn="auto">
              <a:lnSpc>
                <a:spcPct val="150000"/>
              </a:lnSpc>
            </a:pPr>
            <a:endParaRPr lang="zh-CN" altLang="en-US" sz="2200" noProof="1">
              <a:solidFill>
                <a:srgbClr val="0070C0"/>
              </a:solidFill>
              <a:latin typeface="微软雅黑" charset="0"/>
              <a:ea typeface="微软雅黑" charset="0"/>
              <a:cs typeface="微软雅黑"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43013" y="631825"/>
            <a:ext cx="9705975" cy="3646170"/>
          </a:xfrm>
          <a:prstGeom prst="rect">
            <a:avLst/>
          </a:prstGeom>
          <a:noFill/>
        </p:spPr>
        <p:txBody>
          <a:bodyPr wrap="square" rtlCol="0">
            <a:spAutoFit/>
          </a:bodyPr>
          <a:p>
            <a:pPr indent="558800" fontAlgn="auto">
              <a:lnSpc>
                <a:spcPct val="150000"/>
              </a:lnSpc>
            </a:pPr>
            <a:endParaRPr lang="zh-CN" altLang="en-US" sz="2200" noProof="1">
              <a:latin typeface="微软雅黑" charset="0"/>
              <a:ea typeface="微软雅黑" charset="0"/>
              <a:cs typeface="微软雅黑" charset="0"/>
            </a:endParaRPr>
          </a:p>
          <a:p>
            <a:pPr indent="558800" fontAlgn="auto">
              <a:lnSpc>
                <a:spcPct val="150000"/>
              </a:lnSpc>
            </a:pPr>
            <a:r>
              <a:rPr lang="zh-CN" altLang="en-US" sz="2200" noProof="1">
                <a:solidFill>
                  <a:srgbClr val="0070C0"/>
                </a:solidFill>
                <a:latin typeface="微软雅黑" charset="0"/>
                <a:ea typeface="微软雅黑" charset="0"/>
                <a:cs typeface="微软雅黑" charset="0"/>
              </a:rPr>
              <a:t>（2）加减分未与分值区间量化对应</a:t>
            </a:r>
            <a:endParaRPr lang="zh-CN" altLang="en-US" sz="2200" noProof="1">
              <a:solidFill>
                <a:srgbClr val="0070C0"/>
              </a:solidFill>
              <a:latin typeface="微软雅黑" charset="0"/>
              <a:ea typeface="微软雅黑" charset="0"/>
              <a:cs typeface="微软雅黑" charset="0"/>
            </a:endParaRPr>
          </a:p>
          <a:p>
            <a:pPr indent="558800" fontAlgn="auto">
              <a:lnSpc>
                <a:spcPct val="150000"/>
              </a:lnSpc>
            </a:pPr>
            <a:r>
              <a:rPr lang="zh-CN" altLang="en-US" sz="2200" noProof="1">
                <a:solidFill>
                  <a:srgbClr val="0070C0"/>
                </a:solidFill>
                <a:latin typeface="微软雅黑" charset="0"/>
                <a:ea typeface="微软雅黑" charset="0"/>
                <a:cs typeface="微软雅黑" charset="0"/>
              </a:rPr>
              <a:t>例如“技术要求（40分）：全部满足采购需求中技术指标要求的得满分，每有一个☆项技术指标不满足的扣2分、非☆项技术指标不满足的扣1分。”同时在采购需求技术指标要求中共设置☆项10个、非☆项50个。</a:t>
            </a:r>
            <a:endParaRPr lang="zh-CN" altLang="en-US" sz="2200" noProof="1">
              <a:solidFill>
                <a:srgbClr val="0070C0"/>
              </a:solidFill>
              <a:latin typeface="微软雅黑" charset="0"/>
              <a:ea typeface="微软雅黑" charset="0"/>
              <a:cs typeface="微软雅黑" charset="0"/>
            </a:endParaRPr>
          </a:p>
          <a:p>
            <a:pPr indent="558800" fontAlgn="auto">
              <a:lnSpc>
                <a:spcPct val="150000"/>
              </a:lnSpc>
            </a:pPr>
            <a:r>
              <a:rPr lang="zh-CN" altLang="en-US" sz="2200" noProof="1">
                <a:solidFill>
                  <a:srgbClr val="0070C0"/>
                </a:solidFill>
                <a:latin typeface="微软雅黑" charset="0"/>
                <a:ea typeface="微软雅黑" charset="0"/>
                <a:cs typeface="微软雅黑" charset="0"/>
              </a:rPr>
              <a:t>该分值区间设置与指标扣减分值无法量化对应，在采购需求或技术要求相对苛刻的领域，普遍扣减分值较为严重的情况下，难以体现分值设置的公正性。</a:t>
            </a:r>
            <a:endParaRPr lang="zh-CN" altLang="en-US" sz="2200" noProof="1">
              <a:solidFill>
                <a:srgbClr val="0070C0"/>
              </a:solidFill>
              <a:latin typeface="微软雅黑" charset="0"/>
              <a:ea typeface="微软雅黑" charset="0"/>
              <a:cs typeface="微软雅黑"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43013" y="631825"/>
            <a:ext cx="9705975" cy="4154170"/>
          </a:xfrm>
          <a:prstGeom prst="rect">
            <a:avLst/>
          </a:prstGeom>
          <a:noFill/>
        </p:spPr>
        <p:txBody>
          <a:bodyPr wrap="square" rtlCol="0">
            <a:spAutoFit/>
          </a:bodyPr>
          <a:p>
            <a:pPr indent="558800" fontAlgn="auto">
              <a:lnSpc>
                <a:spcPct val="150000"/>
              </a:lnSpc>
            </a:pPr>
            <a:endParaRPr lang="zh-CN" altLang="en-US" sz="2200" noProof="1">
              <a:latin typeface="微软雅黑" charset="0"/>
              <a:ea typeface="微软雅黑" charset="0"/>
              <a:cs typeface="微软雅黑" charset="0"/>
            </a:endParaRPr>
          </a:p>
          <a:p>
            <a:pPr indent="558800" fontAlgn="auto">
              <a:lnSpc>
                <a:spcPct val="150000"/>
              </a:lnSpc>
            </a:pPr>
            <a:r>
              <a:rPr lang="zh-CN" altLang="en-US" sz="2200" noProof="1">
                <a:solidFill>
                  <a:srgbClr val="0070C0"/>
                </a:solidFill>
                <a:latin typeface="微软雅黑" charset="0"/>
                <a:ea typeface="微软雅黑" charset="0"/>
                <a:cs typeface="微软雅黑" charset="0"/>
              </a:rPr>
              <a:t>（3）分值设置量化有歧义</a:t>
            </a:r>
            <a:endParaRPr lang="zh-CN" altLang="en-US" sz="2200" noProof="1">
              <a:solidFill>
                <a:srgbClr val="0070C0"/>
              </a:solidFill>
              <a:latin typeface="微软雅黑" charset="0"/>
              <a:ea typeface="微软雅黑" charset="0"/>
              <a:cs typeface="微软雅黑" charset="0"/>
            </a:endParaRPr>
          </a:p>
          <a:p>
            <a:pPr indent="558800" fontAlgn="auto">
              <a:lnSpc>
                <a:spcPct val="150000"/>
              </a:lnSpc>
            </a:pPr>
            <a:r>
              <a:rPr lang="zh-CN" altLang="en-US" sz="2200" noProof="1">
                <a:solidFill>
                  <a:srgbClr val="0070C0"/>
                </a:solidFill>
                <a:latin typeface="微软雅黑" charset="0"/>
                <a:ea typeface="微软雅黑" charset="0"/>
                <a:cs typeface="微软雅黑" charset="0"/>
              </a:rPr>
              <a:t>例如：“售后服务（18分）：河南省内每有一个售后服务网点得1分。”</a:t>
            </a:r>
            <a:endParaRPr lang="zh-CN" altLang="en-US" sz="2200" noProof="1">
              <a:solidFill>
                <a:srgbClr val="0070C0"/>
              </a:solidFill>
              <a:latin typeface="微软雅黑" charset="0"/>
              <a:ea typeface="微软雅黑" charset="0"/>
              <a:cs typeface="微软雅黑" charset="0"/>
            </a:endParaRPr>
          </a:p>
          <a:p>
            <a:pPr indent="558800" fontAlgn="auto">
              <a:lnSpc>
                <a:spcPct val="150000"/>
              </a:lnSpc>
            </a:pPr>
            <a:r>
              <a:rPr lang="zh-CN" altLang="en-US" sz="2200" noProof="1">
                <a:solidFill>
                  <a:srgbClr val="0070C0"/>
                </a:solidFill>
                <a:latin typeface="微软雅黑" charset="0"/>
                <a:ea typeface="微软雅黑" charset="0"/>
                <a:cs typeface="微软雅黑" charset="0"/>
              </a:rPr>
              <a:t>设定该政府采购项目为河南省内采购人各地市下级单位需求项目，根据采购目的和采购需求分析，其所要求的售后服务网点应分布在河南省内18个地市中，但是该评审标准并未表达精确，存在歧义。若某投标人仅在郑州市内拥有18个售后服务网点是否能够得满分，这样得分是否符合采购目的和采购需求，是否会有其他供应商对此提出质疑，评标专家如何公正打分，均存在问题。</a:t>
            </a:r>
            <a:endParaRPr lang="zh-CN" altLang="en-US" sz="2200" noProof="1">
              <a:solidFill>
                <a:srgbClr val="0070C0"/>
              </a:solidFill>
              <a:latin typeface="微软雅黑" charset="0"/>
              <a:ea typeface="微软雅黑" charset="0"/>
              <a:cs typeface="微软雅黑"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72540" y="667385"/>
            <a:ext cx="10023475" cy="5116830"/>
          </a:xfrm>
          <a:prstGeom prst="rect">
            <a:avLst/>
          </a:prstGeom>
          <a:noFill/>
        </p:spPr>
        <p:txBody>
          <a:bodyPr wrap="square" rtlCol="0">
            <a:spAutoFit/>
          </a:bodyPr>
          <a:p>
            <a:pPr fontAlgn="auto">
              <a:lnSpc>
                <a:spcPct val="160000"/>
              </a:lnSpc>
              <a:spcBef>
                <a:spcPts val="0"/>
              </a:spcBef>
              <a:spcAft>
                <a:spcPts val="1200"/>
              </a:spcAft>
            </a:pPr>
            <a:r>
              <a:rPr lang="zh-CN" altLang="en-US" sz="2200" b="1" noProof="1">
                <a:latin typeface="微软雅黑" charset="0"/>
                <a:ea typeface="微软雅黑" charset="0"/>
                <a:cs typeface="微软雅黑" charset="0"/>
              </a:rPr>
              <a:t>3、以不合理的条件对供应商实行差别待遇或者歧视待遇</a:t>
            </a:r>
            <a:endParaRPr lang="zh-CN" altLang="en-US" sz="2200" b="1" noProof="1">
              <a:latin typeface="微软雅黑" charset="0"/>
              <a:ea typeface="微软雅黑" charset="0"/>
              <a:cs typeface="微软雅黑" charset="0"/>
            </a:endParaRPr>
          </a:p>
          <a:p>
            <a:pPr indent="508000" fontAlgn="auto">
              <a:lnSpc>
                <a:spcPct val="160000"/>
              </a:lnSpc>
              <a:spcBef>
                <a:spcPts val="0"/>
              </a:spcBef>
            </a:pPr>
            <a:r>
              <a:rPr lang="zh-CN" altLang="en-US" sz="1600" noProof="1">
                <a:latin typeface="微软雅黑" charset="0"/>
                <a:ea typeface="微软雅黑" charset="0"/>
                <a:cs typeface="微软雅黑" charset="0"/>
              </a:rPr>
              <a:t>采购人可以根据采购项目的特殊要求，规定供应商的特定条件，但不得以不合理的条件对供应商实行差别待遇或者歧视待遇。</a:t>
            </a:r>
            <a:endParaRPr lang="zh-CN" altLang="en-US" sz="1600" noProof="1">
              <a:latin typeface="微软雅黑" charset="0"/>
              <a:ea typeface="微软雅黑" charset="0"/>
              <a:cs typeface="微软雅黑" charset="0"/>
            </a:endParaRPr>
          </a:p>
          <a:p>
            <a:pPr indent="508000" fontAlgn="auto">
              <a:lnSpc>
                <a:spcPct val="160000"/>
              </a:lnSpc>
              <a:spcBef>
                <a:spcPts val="0"/>
              </a:spcBef>
            </a:pPr>
            <a:r>
              <a:rPr lang="zh-CN" altLang="en-US" sz="1600" noProof="1">
                <a:latin typeface="微软雅黑" charset="0"/>
                <a:ea typeface="微软雅黑" charset="0"/>
                <a:cs typeface="微软雅黑" charset="0"/>
              </a:rPr>
              <a:t>采购人或代理机构的以下情形属于以不合理的条件对供应商实行差别待遇或者歧视待遇：</a:t>
            </a:r>
            <a:endParaRPr lang="zh-CN" altLang="en-US" sz="1600" noProof="1">
              <a:latin typeface="微软雅黑" charset="0"/>
              <a:ea typeface="微软雅黑" charset="0"/>
              <a:cs typeface="微软雅黑" charset="0"/>
            </a:endParaRPr>
          </a:p>
          <a:p>
            <a:pPr indent="508000" fontAlgn="auto">
              <a:lnSpc>
                <a:spcPct val="160000"/>
              </a:lnSpc>
              <a:spcBef>
                <a:spcPts val="0"/>
              </a:spcBef>
            </a:pPr>
            <a:r>
              <a:rPr lang="zh-CN" altLang="en-US" sz="1600" noProof="1">
                <a:latin typeface="微软雅黑" charset="0"/>
                <a:ea typeface="微软雅黑" charset="0"/>
                <a:cs typeface="微软雅黑" charset="0"/>
              </a:rPr>
              <a:t>（1）就同一采购项目向供应商提供有差别的项目信息；</a:t>
            </a:r>
            <a:endParaRPr lang="zh-CN" altLang="en-US" sz="1600" noProof="1">
              <a:latin typeface="微软雅黑" charset="0"/>
              <a:ea typeface="微软雅黑" charset="0"/>
              <a:cs typeface="微软雅黑" charset="0"/>
            </a:endParaRPr>
          </a:p>
          <a:p>
            <a:pPr indent="508000" fontAlgn="auto">
              <a:lnSpc>
                <a:spcPct val="160000"/>
              </a:lnSpc>
              <a:spcBef>
                <a:spcPts val="0"/>
              </a:spcBef>
            </a:pPr>
            <a:r>
              <a:rPr lang="zh-CN" altLang="en-US" sz="1600" noProof="1">
                <a:latin typeface="微软雅黑" charset="0"/>
                <a:ea typeface="微软雅黑" charset="0"/>
                <a:cs typeface="微软雅黑" charset="0"/>
              </a:rPr>
              <a:t>（2）设定的资格、技术、商务条件与采购项目的具体特点和实际需要不相适应或者与合同履行无关；</a:t>
            </a:r>
            <a:endParaRPr lang="zh-CN" altLang="en-US" sz="1600" noProof="1">
              <a:latin typeface="微软雅黑" charset="0"/>
              <a:ea typeface="微软雅黑" charset="0"/>
              <a:cs typeface="微软雅黑" charset="0"/>
            </a:endParaRPr>
          </a:p>
          <a:p>
            <a:pPr indent="508000" fontAlgn="auto">
              <a:lnSpc>
                <a:spcPct val="160000"/>
              </a:lnSpc>
              <a:spcBef>
                <a:spcPts val="0"/>
              </a:spcBef>
            </a:pPr>
            <a:r>
              <a:rPr lang="zh-CN" altLang="en-US" sz="1600" noProof="1">
                <a:latin typeface="微软雅黑" charset="0"/>
                <a:ea typeface="微软雅黑" charset="0"/>
                <a:cs typeface="微软雅黑" charset="0"/>
              </a:rPr>
              <a:t>（3）采购需求中的技术、服务等要求指向特定供应商、特定产品；</a:t>
            </a:r>
            <a:endParaRPr lang="zh-CN" altLang="en-US" sz="1600" noProof="1">
              <a:latin typeface="微软雅黑" charset="0"/>
              <a:ea typeface="微软雅黑" charset="0"/>
              <a:cs typeface="微软雅黑" charset="0"/>
            </a:endParaRPr>
          </a:p>
          <a:p>
            <a:pPr indent="508000" fontAlgn="auto">
              <a:lnSpc>
                <a:spcPct val="160000"/>
              </a:lnSpc>
              <a:spcBef>
                <a:spcPts val="0"/>
              </a:spcBef>
            </a:pPr>
            <a:r>
              <a:rPr lang="zh-CN" altLang="en-US" sz="1600" noProof="1">
                <a:latin typeface="微软雅黑" charset="0"/>
                <a:ea typeface="微软雅黑" charset="0"/>
                <a:cs typeface="微软雅黑" charset="0"/>
              </a:rPr>
              <a:t>（4）以特定行政区域或者特定行业的业绩、奖项作为加分条件或者中标、成交条件；</a:t>
            </a:r>
            <a:endParaRPr lang="zh-CN" altLang="en-US" sz="1600" noProof="1">
              <a:latin typeface="微软雅黑" charset="0"/>
              <a:ea typeface="微软雅黑" charset="0"/>
              <a:cs typeface="微软雅黑" charset="0"/>
            </a:endParaRPr>
          </a:p>
          <a:p>
            <a:pPr indent="508000" fontAlgn="auto">
              <a:lnSpc>
                <a:spcPct val="160000"/>
              </a:lnSpc>
              <a:spcBef>
                <a:spcPts val="0"/>
              </a:spcBef>
            </a:pPr>
            <a:r>
              <a:rPr lang="zh-CN" altLang="en-US" sz="1600" noProof="1">
                <a:latin typeface="微软雅黑" charset="0"/>
                <a:ea typeface="微软雅黑" charset="0"/>
                <a:cs typeface="微软雅黑" charset="0"/>
              </a:rPr>
              <a:t>（5）对供应商采取不同的资格审查或者评审标准；</a:t>
            </a:r>
            <a:endParaRPr lang="zh-CN" altLang="en-US" sz="1600" noProof="1">
              <a:latin typeface="微软雅黑" charset="0"/>
              <a:ea typeface="微软雅黑" charset="0"/>
              <a:cs typeface="微软雅黑" charset="0"/>
            </a:endParaRPr>
          </a:p>
          <a:p>
            <a:pPr indent="508000" fontAlgn="auto">
              <a:lnSpc>
                <a:spcPct val="160000"/>
              </a:lnSpc>
              <a:spcBef>
                <a:spcPts val="0"/>
              </a:spcBef>
            </a:pPr>
            <a:r>
              <a:rPr lang="zh-CN" altLang="en-US" sz="1600" noProof="1">
                <a:latin typeface="微软雅黑" charset="0"/>
                <a:ea typeface="微软雅黑" charset="0"/>
                <a:cs typeface="微软雅黑" charset="0"/>
              </a:rPr>
              <a:t>（6）限定或者指定特定的专利、商标、品牌或者供应商；</a:t>
            </a:r>
            <a:endParaRPr lang="zh-CN" altLang="en-US" sz="1600" noProof="1">
              <a:latin typeface="微软雅黑" charset="0"/>
              <a:ea typeface="微软雅黑" charset="0"/>
              <a:cs typeface="微软雅黑" charset="0"/>
            </a:endParaRPr>
          </a:p>
          <a:p>
            <a:pPr indent="508000" fontAlgn="auto">
              <a:lnSpc>
                <a:spcPct val="160000"/>
              </a:lnSpc>
              <a:spcBef>
                <a:spcPts val="0"/>
              </a:spcBef>
            </a:pPr>
            <a:r>
              <a:rPr lang="zh-CN" altLang="en-US" sz="1600" noProof="1">
                <a:latin typeface="微软雅黑" charset="0"/>
                <a:ea typeface="微软雅黑" charset="0"/>
                <a:cs typeface="微软雅黑" charset="0"/>
              </a:rPr>
              <a:t>（7）非法限定供应商的所有制形式、组织形式或者所在地；</a:t>
            </a:r>
            <a:endParaRPr lang="zh-CN" altLang="en-US" sz="1600" noProof="1">
              <a:latin typeface="微软雅黑" charset="0"/>
              <a:ea typeface="微软雅黑" charset="0"/>
              <a:cs typeface="微软雅黑" charset="0"/>
            </a:endParaRPr>
          </a:p>
          <a:p>
            <a:pPr indent="508000" fontAlgn="auto">
              <a:lnSpc>
                <a:spcPct val="160000"/>
              </a:lnSpc>
              <a:spcBef>
                <a:spcPts val="0"/>
              </a:spcBef>
            </a:pPr>
            <a:r>
              <a:rPr lang="zh-CN" altLang="en-US" sz="1600" noProof="1">
                <a:latin typeface="微软雅黑" charset="0"/>
                <a:ea typeface="微软雅黑" charset="0"/>
                <a:cs typeface="微软雅黑" charset="0"/>
              </a:rPr>
              <a:t>（8）以其他不合理条件限制或者排斥潜在供应商。</a:t>
            </a:r>
            <a:endParaRPr lang="zh-CN" altLang="en-US" sz="1600" noProof="1">
              <a:latin typeface="微软雅黑" charset="0"/>
              <a:ea typeface="微软雅黑" charset="0"/>
              <a:cs typeface="微软雅黑"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
          <p:cNvSpPr txBox="1"/>
          <p:nvPr/>
        </p:nvSpPr>
        <p:spPr>
          <a:xfrm>
            <a:off x="1687830" y="207010"/>
            <a:ext cx="9725660" cy="6416040"/>
          </a:xfrm>
          <a:prstGeom prst="rect">
            <a:avLst/>
          </a:prstGeom>
          <a:noFill/>
          <a:ln w="9525">
            <a:noFill/>
          </a:ln>
        </p:spPr>
        <p:txBody>
          <a:bodyPr wrap="square" anchor="t" anchorCtr="0">
            <a:spAutoFit/>
          </a:bodyPr>
          <a:p>
            <a:pPr>
              <a:lnSpc>
                <a:spcPct val="150000"/>
              </a:lnSpc>
            </a:pPr>
            <a:r>
              <a:rPr lang="zh-CN" altLang="en-US" sz="2000">
                <a:solidFill>
                  <a:srgbClr val="0070C0"/>
                </a:solidFill>
                <a:latin typeface="微软雅黑" charset="0"/>
                <a:ea typeface="微软雅黑" charset="0"/>
                <a:cs typeface="微软雅黑" charset="0"/>
                <a:sym typeface="+mn-ea"/>
              </a:rPr>
              <a:t>案例：</a:t>
            </a:r>
            <a:endParaRPr lang="zh-CN" altLang="en-US" sz="2000">
              <a:solidFill>
                <a:srgbClr val="0070C0"/>
              </a:solidFill>
              <a:latin typeface="微软雅黑" charset="0"/>
              <a:ea typeface="微软雅黑" charset="0"/>
              <a:cs typeface="微软雅黑" charset="0"/>
              <a:sym typeface="+mn-ea"/>
            </a:endParaRPr>
          </a:p>
          <a:p>
            <a:pPr>
              <a:lnSpc>
                <a:spcPct val="150000"/>
              </a:lnSpc>
            </a:pPr>
            <a:r>
              <a:rPr lang="en-US" altLang="zh-CN" sz="2000">
                <a:solidFill>
                  <a:srgbClr val="0070C0"/>
                </a:solidFill>
                <a:latin typeface="微软雅黑" charset="0"/>
                <a:ea typeface="微软雅黑" charset="0"/>
                <a:cs typeface="微软雅黑" charset="0"/>
                <a:sym typeface="+mn-ea"/>
              </a:rPr>
              <a:t>    </a:t>
            </a:r>
            <a:r>
              <a:rPr lang="en-US" altLang="zh-CN" sz="1800">
                <a:solidFill>
                  <a:srgbClr val="0070C0"/>
                </a:solidFill>
                <a:latin typeface="微软雅黑" charset="0"/>
                <a:ea typeface="微软雅黑" charset="0"/>
                <a:cs typeface="微软雅黑" charset="0"/>
                <a:sym typeface="+mn-ea"/>
              </a:rPr>
              <a:t>   </a:t>
            </a:r>
            <a:r>
              <a:rPr lang="zh-CN" altLang="en-US" sz="1800">
                <a:solidFill>
                  <a:srgbClr val="0070C0"/>
                </a:solidFill>
                <a:latin typeface="微软雅黑" charset="0"/>
                <a:ea typeface="微软雅黑" charset="0"/>
                <a:cs typeface="微软雅黑" charset="0"/>
                <a:sym typeface="+mn-ea"/>
              </a:rPr>
              <a:t>某年10月，某单位T管理局委托H招标公司进行“高防伪证书制作”服务项目采购工作。由于当时办假证活动泛滥，T管理局此前曾多次接到举报或在业务检查中发现有人违法使用假证书，因此，T管理局对此次新的证书制作服务采购工作高度重视，在采购开始前专门咨询了国内证书防伪领域的专家，并在专家指导下在采购需求中规定了较高的技术标准，同时，T管理局还要求专家提供了几家国内从事防伪证书制作业务的技术水平较高的大公司名单。H招标公司接受委托后，T管理局将自己的担心和前期调研的情况与H招标公司进行了沟通，要求H招标公司按照T管理局前期确定的采购需求编制招标文件，并且提出为了保证采购的效果，要对投标人的资格提出较高的要求，一定要保证中标人是技术过硬、信誉良好、管理规范的大公司。H招标公司通过市场调研，编制完成了招标文件，并得到T管理局的确认。其中内容包括“注册资金不低于2000万元”、“投标前三年每年度营业收入不低于2000万元”、投标人正式员工“不得低于100人”等。后经招标评标，确定了D公司为排名第一的中标候选供应商。并发布了中标公告。12月初，财政部门收到A公司的举报，举报称，此次采购存在不正当限制投标人的情形，采购结果有失公正，要求财政部门对此项目进行调查，并依法作出处理处罚。</a:t>
            </a:r>
            <a:endParaRPr lang="zh-CN" altLang="en-US" sz="1800">
              <a:solidFill>
                <a:srgbClr val="0070C0"/>
              </a:solidFill>
              <a:latin typeface="微软雅黑" charset="0"/>
              <a:ea typeface="微软雅黑" charset="0"/>
              <a:cs typeface="微软雅黑" charset="0"/>
              <a:sym typeface="+mn-ea"/>
            </a:endParaRPr>
          </a:p>
          <a:p>
            <a:pPr>
              <a:lnSpc>
                <a:spcPct val="150000"/>
              </a:lnSpc>
            </a:pPr>
            <a:endParaRPr lang="zh-CN" altLang="en-US" sz="1800">
              <a:solidFill>
                <a:srgbClr val="0070C0"/>
              </a:solidFill>
              <a:latin typeface="微软雅黑" charset="0"/>
              <a:ea typeface="微软雅黑" charset="0"/>
              <a:cs typeface="微软雅黑"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
          <p:cNvSpPr txBox="1"/>
          <p:nvPr/>
        </p:nvSpPr>
        <p:spPr>
          <a:xfrm>
            <a:off x="1687830" y="451485"/>
            <a:ext cx="9725660" cy="5954395"/>
          </a:xfrm>
          <a:prstGeom prst="rect">
            <a:avLst/>
          </a:prstGeom>
          <a:noFill/>
          <a:ln w="9525">
            <a:noFill/>
          </a:ln>
        </p:spPr>
        <p:txBody>
          <a:bodyPr wrap="square" anchor="t" anchorCtr="0">
            <a:spAutoFit/>
          </a:bodyPr>
          <a:p>
            <a:pPr>
              <a:lnSpc>
                <a:spcPct val="150000"/>
              </a:lnSpc>
            </a:pPr>
            <a:r>
              <a:rPr lang="en-US" altLang="zh-CN" sz="2000">
                <a:solidFill>
                  <a:srgbClr val="0070C0"/>
                </a:solidFill>
                <a:latin typeface="微软雅黑" charset="0"/>
                <a:ea typeface="微软雅黑" charset="0"/>
                <a:cs typeface="微软雅黑" charset="0"/>
                <a:sym typeface="+mn-ea"/>
              </a:rPr>
              <a:t>    </a:t>
            </a:r>
            <a:r>
              <a:rPr lang="en-US" altLang="zh-CN" sz="1800">
                <a:solidFill>
                  <a:srgbClr val="0070C0"/>
                </a:solidFill>
                <a:latin typeface="微软雅黑" charset="0"/>
                <a:ea typeface="微软雅黑" charset="0"/>
                <a:cs typeface="微软雅黑" charset="0"/>
                <a:sym typeface="+mn-ea"/>
              </a:rPr>
              <a:t>  </a:t>
            </a:r>
            <a:r>
              <a:rPr lang="zh-CN" altLang="en-US" sz="1800">
                <a:solidFill>
                  <a:srgbClr val="0070C0"/>
                </a:solidFill>
                <a:latin typeface="微软雅黑" charset="0"/>
                <a:ea typeface="微软雅黑" charset="0"/>
                <a:cs typeface="微软雅黑" charset="0"/>
              </a:rPr>
              <a:t>经财政部门调查，在本案中，采购人和采购代理机构确实存在不当之处，即对投标人进行了不正当限制。政府采购的一项基本原则是公平公正，即在采购中，要公平公正地对待所有投标人，不得对某些投标人进行歧视、也不得对某些投标人进行特殊照顾。反映在具体操作上，一是招标文件中不得存在歧视投标人的条款，例如不得要求或者标明特定的投标人或者产品、不得设置地域限制或者规模限制；二是在评标时要按照统一明确的标准进行评审，不得对投标人区别对待，有所倾向。此外，政府采购有一项基本政策是促进中小企业发展，近年来国家相关部门为了进一步促进这一政策的落实，也颁布了相关规定，其要求中即包括“不得以企业注册资本、资产总额、营业收入、从业人员、利润、纳税额等规模条件和财务指标作为供应商的资格要求或者评审因素，不得在企业股权结构、经营年限等方面对中小企业实行差别待遇或者歧视待遇”的内容，这也与政府采购法所要求的“不得以不合理的条件对供应商实行差别待遇或者歧视待遇”的原则相呼应。因此，财政部门根据《政府采购法》、《政府采购促进中小企业发展管理办法》等相关规定，对采购人及代理机构的以不合理的条件对供应商实行差别待遇或者歧视待遇的行为作出认定，并依据《政府采购法》第71条规定，对采购人和采购代理机构给予了相应的行政处罚。</a:t>
            </a:r>
            <a:endParaRPr lang="zh-CN" altLang="en-US" sz="1800">
              <a:solidFill>
                <a:srgbClr val="0070C0"/>
              </a:solidFill>
              <a:latin typeface="微软雅黑" charset="0"/>
              <a:ea typeface="微软雅黑" charset="0"/>
              <a:cs typeface="微软雅黑"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文本框 2"/>
          <p:cNvSpPr txBox="1"/>
          <p:nvPr/>
        </p:nvSpPr>
        <p:spPr>
          <a:xfrm>
            <a:off x="8158480" y="4348480"/>
            <a:ext cx="3243263" cy="1322070"/>
          </a:xfrm>
          <a:prstGeom prst="rect">
            <a:avLst/>
          </a:prstGeom>
          <a:noFill/>
          <a:ln w="9525">
            <a:noFill/>
          </a:ln>
        </p:spPr>
        <p:txBody>
          <a:bodyPr wrap="square" anchor="t" anchorCtr="0">
            <a:spAutoFit/>
          </a:bodyPr>
          <a:p>
            <a:r>
              <a:rPr lang="zh-CN" altLang="en-US" sz="4000" dirty="0">
                <a:solidFill>
                  <a:schemeClr val="bg1"/>
                </a:solidFill>
                <a:latin typeface="微软雅黑" charset="0"/>
                <a:ea typeface="微软雅黑" charset="0"/>
                <a:cs typeface="张海山锐线体简" charset="0"/>
                <a:sym typeface="AvantGarde Bk BT" panose="020B0402020202020204" pitchFamily="34" charset="0"/>
              </a:rPr>
              <a:t>关于采购人的政府采购程序</a:t>
            </a:r>
            <a:endParaRPr lang="zh-CN" altLang="en-US" sz="4000" dirty="0">
              <a:solidFill>
                <a:schemeClr val="bg1"/>
              </a:solidFill>
              <a:latin typeface="微软雅黑" charset="0"/>
              <a:ea typeface="微软雅黑" charset="0"/>
              <a:cs typeface="张海山锐线体简" charset="0"/>
              <a:sym typeface="AvantGarde Bk BT" panose="020B0402020202020204" pitchFamily="34" charset="0"/>
            </a:endParaRPr>
          </a:p>
        </p:txBody>
      </p:sp>
      <p:sp>
        <p:nvSpPr>
          <p:cNvPr id="45058" name="文本框 3"/>
          <p:cNvSpPr txBox="1"/>
          <p:nvPr/>
        </p:nvSpPr>
        <p:spPr>
          <a:xfrm>
            <a:off x="4186873" y="2625725"/>
            <a:ext cx="3971290" cy="3769360"/>
          </a:xfrm>
          <a:prstGeom prst="rect">
            <a:avLst/>
          </a:prstGeom>
          <a:noFill/>
          <a:ln w="9525">
            <a:noFill/>
          </a:ln>
        </p:spPr>
        <p:txBody>
          <a:bodyPr wrap="none" anchor="t" anchorCtr="0">
            <a:spAutoFit/>
          </a:bodyPr>
          <a:p>
            <a:r>
              <a:rPr lang="en-US" altLang="zh-CN" sz="23900" dirty="0">
                <a:solidFill>
                  <a:schemeClr val="bg1"/>
                </a:solidFill>
                <a:latin typeface="微软雅黑" charset="0"/>
                <a:ea typeface="微软雅黑" charset="0"/>
                <a:sym typeface="AvantGarde Bk BT" panose="020B0402020202020204" pitchFamily="34" charset="0"/>
              </a:rPr>
              <a:t>03</a:t>
            </a:r>
            <a:endParaRPr lang="zh-CN" altLang="en-US" sz="23900" dirty="0">
              <a:solidFill>
                <a:schemeClr val="bg1"/>
              </a:solidFill>
              <a:latin typeface="微软雅黑" charset="0"/>
              <a:ea typeface="微软雅黑" charset="0"/>
              <a:sym typeface="AvantGarde Bk BT" panose="020B0402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文本框 39"/>
          <p:cNvSpPr txBox="1"/>
          <p:nvPr/>
        </p:nvSpPr>
        <p:spPr>
          <a:xfrm>
            <a:off x="1423988" y="631825"/>
            <a:ext cx="5495925" cy="583565"/>
          </a:xfrm>
          <a:prstGeom prst="rect">
            <a:avLst/>
          </a:prstGeom>
          <a:noFill/>
          <a:ln w="9525">
            <a:noFill/>
          </a:ln>
        </p:spPr>
        <p:txBody>
          <a:bodyPr wrap="square" anchor="t" anchorCtr="0">
            <a:spAutoFit/>
          </a:bodyPr>
          <a:p>
            <a:r>
              <a:rPr lang="zh-CN" altLang="en-US" sz="3200" dirty="0">
                <a:latin typeface="微软雅黑" charset="0"/>
                <a:ea typeface="微软雅黑" charset="0"/>
                <a:cs typeface="张海山锐线体简" charset="0"/>
                <a:sym typeface="AvantGarde Bk BT" panose="020B0402020202020204" pitchFamily="34" charset="0"/>
              </a:rPr>
              <a:t>关于采购人的政府采购程序</a:t>
            </a:r>
            <a:endParaRPr lang="zh-CN" altLang="en-US" sz="3200" dirty="0">
              <a:latin typeface="微软雅黑" charset="0"/>
              <a:ea typeface="微软雅黑" charset="0"/>
              <a:cs typeface="张海山锐线体简" charset="0"/>
              <a:sym typeface="AvantGarde Bk BT" panose="020B0402020202020204" pitchFamily="34" charset="0"/>
            </a:endParaRPr>
          </a:p>
        </p:txBody>
      </p:sp>
      <p:sp>
        <p:nvSpPr>
          <p:cNvPr id="47106" name="文本框 6"/>
          <p:cNvSpPr txBox="1"/>
          <p:nvPr/>
        </p:nvSpPr>
        <p:spPr>
          <a:xfrm>
            <a:off x="1423988" y="1374775"/>
            <a:ext cx="9705975" cy="4754245"/>
          </a:xfrm>
          <a:prstGeom prst="rect">
            <a:avLst/>
          </a:prstGeom>
          <a:noFill/>
          <a:ln w="9525">
            <a:noFill/>
          </a:ln>
        </p:spPr>
        <p:txBody>
          <a:bodyPr wrap="square" anchor="t" anchorCtr="0">
            <a:spAutoFit/>
          </a:bodyPr>
          <a:p>
            <a:pPr indent="558800" fontAlgn="base">
              <a:lnSpc>
                <a:spcPct val="150000"/>
              </a:lnSpc>
            </a:pPr>
            <a:r>
              <a:rPr lang="zh-CN" altLang="en-US" sz="2200" b="1">
                <a:latin typeface="微软雅黑" charset="0"/>
                <a:ea typeface="微软雅黑" charset="0"/>
                <a:cs typeface="微软雅黑" charset="0"/>
              </a:rPr>
              <a:t>（</a:t>
            </a:r>
            <a:r>
              <a:rPr lang="zh-CN" altLang="en-US" sz="2000" b="1">
                <a:latin typeface="微软雅黑" charset="0"/>
                <a:ea typeface="微软雅黑" charset="0"/>
                <a:cs typeface="微软雅黑" charset="0"/>
              </a:rPr>
              <a:t>一）提供招标文件</a:t>
            </a:r>
            <a:endParaRPr lang="zh-CN" altLang="en-US" sz="2000">
              <a:latin typeface="微软雅黑" charset="0"/>
              <a:ea typeface="微软雅黑" charset="0"/>
              <a:cs typeface="微软雅黑" charset="0"/>
            </a:endParaRPr>
          </a:p>
          <a:p>
            <a:pPr indent="558800" fontAlgn="base">
              <a:lnSpc>
                <a:spcPct val="150000"/>
              </a:lnSpc>
            </a:pPr>
            <a:r>
              <a:rPr lang="zh-CN" altLang="en-US" sz="2000">
                <a:latin typeface="微软雅黑" charset="0"/>
                <a:ea typeface="微软雅黑" charset="0"/>
                <a:cs typeface="微软雅黑" charset="0"/>
              </a:rPr>
              <a:t>招标文件的提供期限自招标文件开始发出之日起不得少于</a:t>
            </a:r>
            <a:r>
              <a:rPr lang="zh-CN" altLang="en-US" sz="2000">
                <a:solidFill>
                  <a:srgbClr val="FF0000"/>
                </a:solidFill>
                <a:latin typeface="微软雅黑" charset="0"/>
                <a:ea typeface="微软雅黑" charset="0"/>
                <a:cs typeface="微软雅黑" charset="0"/>
              </a:rPr>
              <a:t>5个工作日</a:t>
            </a:r>
            <a:r>
              <a:rPr lang="zh-CN" altLang="en-US" sz="2000">
                <a:latin typeface="微软雅黑" charset="0"/>
                <a:ea typeface="微软雅黑" charset="0"/>
                <a:cs typeface="微软雅黑" charset="0"/>
              </a:rPr>
              <a:t>。</a:t>
            </a:r>
            <a:endParaRPr lang="zh-CN" altLang="en-US" sz="2000">
              <a:latin typeface="微软雅黑" charset="0"/>
              <a:ea typeface="微软雅黑" charset="0"/>
              <a:cs typeface="微软雅黑" charset="0"/>
            </a:endParaRPr>
          </a:p>
          <a:p>
            <a:pPr indent="558800" fontAlgn="base">
              <a:lnSpc>
                <a:spcPct val="150000"/>
              </a:lnSpc>
            </a:pPr>
            <a:r>
              <a:rPr lang="zh-CN" altLang="en-US" sz="2000">
                <a:latin typeface="微软雅黑" charset="0"/>
                <a:ea typeface="微软雅黑" charset="0"/>
                <a:cs typeface="微软雅黑" charset="0"/>
              </a:rPr>
              <a:t>货物和服务项目实行招标方式采购的，自招标文件开始发出之日起至投标人提交投标文件截止之日止，不得少于</a:t>
            </a:r>
            <a:r>
              <a:rPr lang="zh-CN" altLang="en-US" sz="2000">
                <a:solidFill>
                  <a:srgbClr val="FF0000"/>
                </a:solidFill>
                <a:latin typeface="微软雅黑" charset="0"/>
                <a:ea typeface="微软雅黑" charset="0"/>
                <a:cs typeface="微软雅黑" charset="0"/>
              </a:rPr>
              <a:t>二十日</a:t>
            </a:r>
            <a:r>
              <a:rPr lang="zh-CN" altLang="en-US" sz="2000">
                <a:latin typeface="微软雅黑" charset="0"/>
                <a:ea typeface="微软雅黑" charset="0"/>
                <a:cs typeface="微软雅黑" charset="0"/>
              </a:rPr>
              <a:t>。</a:t>
            </a:r>
            <a:endParaRPr lang="zh-CN" altLang="en-US" sz="2000">
              <a:latin typeface="微软雅黑" charset="0"/>
              <a:ea typeface="微软雅黑" charset="0"/>
              <a:cs typeface="微软雅黑" charset="0"/>
            </a:endParaRPr>
          </a:p>
          <a:p>
            <a:pPr indent="558800" fontAlgn="base">
              <a:lnSpc>
                <a:spcPct val="150000"/>
              </a:lnSpc>
            </a:pPr>
            <a:endParaRPr lang="zh-CN" altLang="en-US" sz="2000" b="1">
              <a:latin typeface="微软雅黑" charset="0"/>
              <a:ea typeface="微软雅黑" charset="0"/>
              <a:cs typeface="微软雅黑" charset="0"/>
            </a:endParaRPr>
          </a:p>
          <a:p>
            <a:pPr indent="558800" fontAlgn="base">
              <a:lnSpc>
                <a:spcPct val="150000"/>
              </a:lnSpc>
            </a:pPr>
            <a:r>
              <a:rPr lang="zh-CN" altLang="en-US" sz="2000" b="1">
                <a:latin typeface="微软雅黑" charset="0"/>
                <a:ea typeface="微软雅黑" charset="0"/>
                <a:cs typeface="微软雅黑" charset="0"/>
              </a:rPr>
              <a:t>（二）对采购文件的澄清或者修改</a:t>
            </a:r>
            <a:endParaRPr lang="zh-CN" altLang="en-US" sz="2000">
              <a:latin typeface="微软雅黑" charset="0"/>
              <a:ea typeface="微软雅黑" charset="0"/>
              <a:cs typeface="微软雅黑" charset="0"/>
            </a:endParaRPr>
          </a:p>
          <a:p>
            <a:pPr indent="558800" fontAlgn="base">
              <a:lnSpc>
                <a:spcPct val="150000"/>
              </a:lnSpc>
            </a:pPr>
            <a:r>
              <a:rPr lang="zh-CN" altLang="en-US" sz="2000">
                <a:latin typeface="微软雅黑" charset="0"/>
                <a:ea typeface="微软雅黑" charset="0"/>
                <a:cs typeface="微软雅黑" charset="0"/>
              </a:rPr>
              <a:t>采购人或者采购代理机构可以对已发出的招标文件进行必要的澄清或者修改。澄清或者修改的内容可能影响投标文件编制的，采购人或者采购代理机构应当在投标截止时间</a:t>
            </a:r>
            <a:r>
              <a:rPr lang="zh-CN" altLang="en-US" sz="2000">
                <a:solidFill>
                  <a:srgbClr val="FF0000"/>
                </a:solidFill>
                <a:latin typeface="微软雅黑" charset="0"/>
                <a:ea typeface="微软雅黑" charset="0"/>
                <a:cs typeface="微软雅黑" charset="0"/>
              </a:rPr>
              <a:t>至少15日前</a:t>
            </a:r>
            <a:r>
              <a:rPr lang="zh-CN" altLang="en-US" sz="2000">
                <a:latin typeface="微软雅黑" charset="0"/>
                <a:ea typeface="微软雅黑" charset="0"/>
                <a:cs typeface="微软雅黑" charset="0"/>
              </a:rPr>
              <a:t>，以书面形式通知所有获取招标文件的潜在投标人；不足15日的，采购人或者采购代理机构应当顺延提交投标文件的截止时间。</a:t>
            </a:r>
            <a:endParaRPr lang="zh-CN" altLang="en-US" sz="2000">
              <a:latin typeface="微软雅黑" charset="0"/>
              <a:ea typeface="微软雅黑" charset="0"/>
              <a:cs typeface="微软雅黑"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文本框 3"/>
          <p:cNvSpPr txBox="1"/>
          <p:nvPr/>
        </p:nvSpPr>
        <p:spPr>
          <a:xfrm>
            <a:off x="4271963" y="2562225"/>
            <a:ext cx="3971290" cy="3769360"/>
          </a:xfrm>
          <a:prstGeom prst="rect">
            <a:avLst/>
          </a:prstGeom>
          <a:noFill/>
          <a:ln w="9525">
            <a:noFill/>
          </a:ln>
        </p:spPr>
        <p:txBody>
          <a:bodyPr wrap="none" anchor="t" anchorCtr="0">
            <a:spAutoFit/>
          </a:bodyPr>
          <a:p>
            <a:r>
              <a:rPr lang="en-US" altLang="zh-CN" sz="23900" dirty="0">
                <a:solidFill>
                  <a:schemeClr val="bg1"/>
                </a:solidFill>
                <a:latin typeface="微软雅黑" charset="0"/>
                <a:ea typeface="微软雅黑" charset="0"/>
                <a:sym typeface="AvantGarde Bk BT" panose="020B0402020202020204" pitchFamily="34" charset="0"/>
              </a:rPr>
              <a:t>01</a:t>
            </a:r>
            <a:endParaRPr lang="zh-CN" altLang="en-US" sz="23900" dirty="0">
              <a:solidFill>
                <a:schemeClr val="bg1"/>
              </a:solidFill>
              <a:latin typeface="微软雅黑" charset="0"/>
              <a:ea typeface="微软雅黑" charset="0"/>
              <a:sym typeface="AvantGarde Bk BT" panose="020B0402020202020204" pitchFamily="34" charset="0"/>
            </a:endParaRPr>
          </a:p>
        </p:txBody>
      </p:sp>
      <p:sp>
        <p:nvSpPr>
          <p:cNvPr id="14338" name="文本框 2"/>
          <p:cNvSpPr txBox="1"/>
          <p:nvPr/>
        </p:nvSpPr>
        <p:spPr>
          <a:xfrm>
            <a:off x="8036878" y="4237038"/>
            <a:ext cx="3436937" cy="1322070"/>
          </a:xfrm>
          <a:prstGeom prst="rect">
            <a:avLst/>
          </a:prstGeom>
          <a:noFill/>
          <a:ln w="9525">
            <a:noFill/>
          </a:ln>
        </p:spPr>
        <p:txBody>
          <a:bodyPr wrap="square" anchor="t" anchorCtr="0">
            <a:spAutoFit/>
          </a:bodyPr>
          <a:p>
            <a:r>
              <a:rPr lang="zh-CN" altLang="en-US" sz="4000" dirty="0">
                <a:solidFill>
                  <a:schemeClr val="bg1"/>
                </a:solidFill>
                <a:latin typeface="微软雅黑" charset="0"/>
                <a:ea typeface="微软雅黑" charset="0"/>
                <a:cs typeface="张海山锐线体简" charset="0"/>
                <a:sym typeface="AvantGarde Bk BT" panose="020B0402020202020204" pitchFamily="34" charset="0"/>
              </a:rPr>
              <a:t>关于政府采购</a:t>
            </a:r>
            <a:endParaRPr lang="zh-CN" altLang="en-US" sz="4000" dirty="0">
              <a:solidFill>
                <a:schemeClr val="bg1"/>
              </a:solidFill>
              <a:latin typeface="微软雅黑" charset="0"/>
              <a:ea typeface="微软雅黑" charset="0"/>
              <a:cs typeface="张海山锐线体简" charset="0"/>
              <a:sym typeface="AvantGarde Bk BT" panose="020B0402020202020204" pitchFamily="34" charset="0"/>
            </a:endParaRPr>
          </a:p>
          <a:p>
            <a:r>
              <a:rPr lang="zh-CN" altLang="en-US" sz="4000" dirty="0">
                <a:solidFill>
                  <a:schemeClr val="bg1"/>
                </a:solidFill>
                <a:latin typeface="微软雅黑" charset="0"/>
                <a:ea typeface="微软雅黑" charset="0"/>
                <a:cs typeface="张海山锐线体简" charset="0"/>
                <a:sym typeface="AvantGarde Bk BT" panose="020B0402020202020204" pitchFamily="34" charset="0"/>
              </a:rPr>
              <a:t>的基础问题</a:t>
            </a:r>
            <a:endParaRPr lang="zh-CN" altLang="en-US" sz="4000" dirty="0">
              <a:solidFill>
                <a:schemeClr val="bg1"/>
              </a:solidFill>
              <a:latin typeface="微软雅黑" charset="0"/>
              <a:ea typeface="微软雅黑" charset="0"/>
              <a:sym typeface="AvantGarde Bk BT" panose="020B0402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
          <p:cNvSpPr txBox="1"/>
          <p:nvPr/>
        </p:nvSpPr>
        <p:spPr>
          <a:xfrm>
            <a:off x="1687830" y="636270"/>
            <a:ext cx="9725660" cy="5584825"/>
          </a:xfrm>
          <a:prstGeom prst="rect">
            <a:avLst/>
          </a:prstGeom>
          <a:noFill/>
          <a:ln w="9525">
            <a:noFill/>
          </a:ln>
        </p:spPr>
        <p:txBody>
          <a:bodyPr wrap="square" anchor="t" anchorCtr="0">
            <a:spAutoFit/>
          </a:bodyPr>
          <a:p>
            <a:pPr>
              <a:lnSpc>
                <a:spcPct val="150000"/>
              </a:lnSpc>
            </a:pPr>
            <a:r>
              <a:rPr lang="zh-CN" altLang="en-US" sz="2000">
                <a:solidFill>
                  <a:srgbClr val="0070C0"/>
                </a:solidFill>
                <a:latin typeface="微软雅黑" charset="0"/>
                <a:ea typeface="微软雅黑" charset="0"/>
                <a:cs typeface="微软雅黑" charset="0"/>
                <a:sym typeface="+mn-ea"/>
              </a:rPr>
              <a:t>案例：</a:t>
            </a:r>
            <a:endParaRPr lang="zh-CN" altLang="en-US" sz="2000">
              <a:solidFill>
                <a:srgbClr val="0070C0"/>
              </a:solidFill>
              <a:latin typeface="微软雅黑" charset="0"/>
              <a:ea typeface="微软雅黑" charset="0"/>
              <a:cs typeface="微软雅黑" charset="0"/>
              <a:sym typeface="+mn-ea"/>
            </a:endParaRPr>
          </a:p>
          <a:p>
            <a:pPr>
              <a:lnSpc>
                <a:spcPct val="150000"/>
              </a:lnSpc>
            </a:pPr>
            <a:r>
              <a:rPr lang="en-US" altLang="zh-CN" sz="2000">
                <a:solidFill>
                  <a:srgbClr val="0070C0"/>
                </a:solidFill>
                <a:latin typeface="微软雅黑" charset="0"/>
                <a:ea typeface="微软雅黑" charset="0"/>
                <a:cs typeface="微软雅黑" charset="0"/>
                <a:sym typeface="+mn-ea"/>
              </a:rPr>
              <a:t>    </a:t>
            </a:r>
            <a:r>
              <a:rPr lang="en-US" altLang="zh-CN" sz="1800">
                <a:solidFill>
                  <a:srgbClr val="0070C0"/>
                </a:solidFill>
                <a:latin typeface="微软雅黑" charset="0"/>
                <a:ea typeface="微软雅黑" charset="0"/>
                <a:cs typeface="微软雅黑" charset="0"/>
                <a:sym typeface="+mn-ea"/>
              </a:rPr>
              <a:t>   </a:t>
            </a:r>
            <a:r>
              <a:rPr lang="zh-CN" altLang="en-US" sz="1800">
                <a:solidFill>
                  <a:srgbClr val="0070C0"/>
                </a:solidFill>
                <a:latin typeface="微软雅黑" charset="0"/>
                <a:ea typeface="微软雅黑" charset="0"/>
                <a:cs typeface="微软雅黑" charset="0"/>
                <a:sym typeface="+mn-ea"/>
              </a:rPr>
              <a:t>某单位为采购物业服务项目，于</a:t>
            </a:r>
            <a:r>
              <a:rPr lang="en-US" altLang="zh-CN" sz="1800">
                <a:solidFill>
                  <a:srgbClr val="0070C0"/>
                </a:solidFill>
                <a:latin typeface="微软雅黑" charset="0"/>
                <a:ea typeface="微软雅黑" charset="0"/>
                <a:cs typeface="微软雅黑" charset="0"/>
                <a:sym typeface="+mn-ea"/>
              </a:rPr>
              <a:t>2021</a:t>
            </a:r>
            <a:r>
              <a:rPr lang="zh-CN" altLang="en-US" sz="1800">
                <a:solidFill>
                  <a:srgbClr val="0070C0"/>
                </a:solidFill>
                <a:latin typeface="微软雅黑" charset="0"/>
                <a:ea typeface="微软雅黑" charset="0"/>
                <a:cs typeface="微软雅黑" charset="0"/>
                <a:sym typeface="+mn-ea"/>
              </a:rPr>
              <a:t>年</a:t>
            </a:r>
            <a:r>
              <a:rPr lang="en-US" altLang="zh-CN" sz="1800">
                <a:solidFill>
                  <a:srgbClr val="0070C0"/>
                </a:solidFill>
                <a:latin typeface="微软雅黑" charset="0"/>
                <a:ea typeface="微软雅黑" charset="0"/>
                <a:cs typeface="微软雅黑" charset="0"/>
                <a:sym typeface="+mn-ea"/>
              </a:rPr>
              <a:t>1</a:t>
            </a:r>
            <a:r>
              <a:rPr lang="zh-CN" altLang="en-US" sz="1800">
                <a:solidFill>
                  <a:srgbClr val="0070C0"/>
                </a:solidFill>
                <a:latin typeface="微软雅黑" charset="0"/>
                <a:ea typeface="微软雅黑" charset="0"/>
                <a:cs typeface="微软雅黑" charset="0"/>
                <a:sym typeface="+mn-ea"/>
              </a:rPr>
              <a:t>月</a:t>
            </a:r>
            <a:r>
              <a:rPr lang="en-US" altLang="zh-CN" sz="1800">
                <a:solidFill>
                  <a:srgbClr val="0070C0"/>
                </a:solidFill>
                <a:latin typeface="微软雅黑" charset="0"/>
                <a:ea typeface="微软雅黑" charset="0"/>
                <a:cs typeface="微软雅黑" charset="0"/>
                <a:sym typeface="+mn-ea"/>
              </a:rPr>
              <a:t>4</a:t>
            </a:r>
            <a:r>
              <a:rPr lang="zh-CN" altLang="en-US" sz="1800">
                <a:solidFill>
                  <a:srgbClr val="0070C0"/>
                </a:solidFill>
                <a:latin typeface="微软雅黑" charset="0"/>
                <a:ea typeface="微软雅黑" charset="0"/>
                <a:cs typeface="微软雅黑" charset="0"/>
                <a:sym typeface="+mn-ea"/>
              </a:rPr>
              <a:t>日发布招标公告，公告显示招标文件获取日期截止于</a:t>
            </a:r>
            <a:r>
              <a:rPr lang="en-US" altLang="zh-CN" sz="1800">
                <a:solidFill>
                  <a:srgbClr val="0070C0"/>
                </a:solidFill>
                <a:latin typeface="微软雅黑" charset="0"/>
                <a:ea typeface="微软雅黑" charset="0"/>
                <a:cs typeface="微软雅黑" charset="0"/>
                <a:sym typeface="+mn-ea"/>
              </a:rPr>
              <a:t>2021</a:t>
            </a:r>
            <a:r>
              <a:rPr lang="zh-CN" altLang="en-US" sz="1800">
                <a:solidFill>
                  <a:srgbClr val="0070C0"/>
                </a:solidFill>
                <a:latin typeface="微软雅黑" charset="0"/>
                <a:ea typeface="微软雅黑" charset="0"/>
                <a:cs typeface="微软雅黑" charset="0"/>
                <a:sym typeface="+mn-ea"/>
              </a:rPr>
              <a:t>年</a:t>
            </a:r>
            <a:r>
              <a:rPr lang="en-US" altLang="zh-CN" sz="1800">
                <a:solidFill>
                  <a:srgbClr val="0070C0"/>
                </a:solidFill>
                <a:latin typeface="微软雅黑" charset="0"/>
                <a:ea typeface="微软雅黑" charset="0"/>
                <a:cs typeface="微软雅黑" charset="0"/>
                <a:sym typeface="+mn-ea"/>
              </a:rPr>
              <a:t>1</a:t>
            </a:r>
            <a:r>
              <a:rPr lang="zh-CN" altLang="en-US" sz="1800">
                <a:solidFill>
                  <a:srgbClr val="0070C0"/>
                </a:solidFill>
                <a:latin typeface="微软雅黑" charset="0"/>
                <a:ea typeface="微软雅黑" charset="0"/>
                <a:cs typeface="微软雅黑" charset="0"/>
                <a:sym typeface="+mn-ea"/>
              </a:rPr>
              <a:t>月</a:t>
            </a:r>
            <a:r>
              <a:rPr lang="en-US" altLang="zh-CN" sz="1800">
                <a:solidFill>
                  <a:srgbClr val="0070C0"/>
                </a:solidFill>
                <a:latin typeface="微软雅黑" charset="0"/>
                <a:ea typeface="微软雅黑" charset="0"/>
                <a:cs typeface="微软雅黑" charset="0"/>
                <a:sym typeface="+mn-ea"/>
              </a:rPr>
              <a:t>18</a:t>
            </a:r>
            <a:r>
              <a:rPr lang="zh-CN" altLang="en-US" sz="1800">
                <a:solidFill>
                  <a:srgbClr val="0070C0"/>
                </a:solidFill>
                <a:latin typeface="微软雅黑" charset="0"/>
                <a:ea typeface="微软雅黑" charset="0"/>
                <a:cs typeface="微软雅黑" charset="0"/>
                <a:sym typeface="+mn-ea"/>
              </a:rPr>
              <a:t>日，投标截止日期为</a:t>
            </a:r>
            <a:r>
              <a:rPr lang="en-US" altLang="zh-CN" sz="1800">
                <a:solidFill>
                  <a:srgbClr val="0070C0"/>
                </a:solidFill>
                <a:latin typeface="微软雅黑" charset="0"/>
                <a:ea typeface="微软雅黑" charset="0"/>
                <a:cs typeface="微软雅黑" charset="0"/>
                <a:sym typeface="+mn-ea"/>
              </a:rPr>
              <a:t>2021</a:t>
            </a:r>
            <a:r>
              <a:rPr lang="zh-CN" altLang="en-US" sz="1800">
                <a:solidFill>
                  <a:srgbClr val="0070C0"/>
                </a:solidFill>
                <a:latin typeface="微软雅黑" charset="0"/>
                <a:ea typeface="微软雅黑" charset="0"/>
                <a:cs typeface="微软雅黑" charset="0"/>
                <a:sym typeface="+mn-ea"/>
              </a:rPr>
              <a:t>年</a:t>
            </a:r>
            <a:r>
              <a:rPr lang="en-US" altLang="zh-CN" sz="1800">
                <a:solidFill>
                  <a:srgbClr val="0070C0"/>
                </a:solidFill>
                <a:latin typeface="微软雅黑" charset="0"/>
                <a:ea typeface="微软雅黑" charset="0"/>
                <a:cs typeface="微软雅黑" charset="0"/>
                <a:sym typeface="+mn-ea"/>
              </a:rPr>
              <a:t>1</a:t>
            </a:r>
            <a:r>
              <a:rPr lang="zh-CN" altLang="en-US" sz="1800">
                <a:solidFill>
                  <a:srgbClr val="0070C0"/>
                </a:solidFill>
                <a:latin typeface="微软雅黑" charset="0"/>
                <a:ea typeface="微软雅黑" charset="0"/>
                <a:cs typeface="微软雅黑" charset="0"/>
                <a:sym typeface="+mn-ea"/>
              </a:rPr>
              <a:t>月</a:t>
            </a:r>
            <a:r>
              <a:rPr lang="en-US" altLang="zh-CN" sz="1800">
                <a:solidFill>
                  <a:srgbClr val="0070C0"/>
                </a:solidFill>
                <a:latin typeface="微软雅黑" charset="0"/>
                <a:ea typeface="微软雅黑" charset="0"/>
                <a:cs typeface="微软雅黑" charset="0"/>
                <a:sym typeface="+mn-ea"/>
              </a:rPr>
              <a:t>25</a:t>
            </a:r>
            <a:r>
              <a:rPr lang="zh-CN" altLang="en-US" sz="1800">
                <a:solidFill>
                  <a:srgbClr val="0070C0"/>
                </a:solidFill>
                <a:latin typeface="微软雅黑" charset="0"/>
                <a:ea typeface="微软雅黑" charset="0"/>
                <a:cs typeface="微软雅黑" charset="0"/>
                <a:sym typeface="+mn-ea"/>
              </a:rPr>
              <a:t>日，开标时间为</a:t>
            </a:r>
            <a:r>
              <a:rPr lang="en-US" altLang="zh-CN" sz="1800">
                <a:solidFill>
                  <a:srgbClr val="0070C0"/>
                </a:solidFill>
                <a:latin typeface="微软雅黑" charset="0"/>
                <a:ea typeface="微软雅黑" charset="0"/>
                <a:cs typeface="微软雅黑" charset="0"/>
                <a:sym typeface="+mn-ea"/>
              </a:rPr>
              <a:t>2020</a:t>
            </a:r>
            <a:r>
              <a:rPr lang="zh-CN" altLang="en-US" sz="1800">
                <a:solidFill>
                  <a:srgbClr val="0070C0"/>
                </a:solidFill>
                <a:latin typeface="微软雅黑" charset="0"/>
                <a:ea typeface="微软雅黑" charset="0"/>
                <a:cs typeface="微软雅黑" charset="0"/>
                <a:sym typeface="+mn-ea"/>
              </a:rPr>
              <a:t>年</a:t>
            </a:r>
            <a:r>
              <a:rPr lang="en-US" altLang="zh-CN" sz="1800">
                <a:solidFill>
                  <a:srgbClr val="0070C0"/>
                </a:solidFill>
                <a:latin typeface="微软雅黑" charset="0"/>
                <a:ea typeface="微软雅黑" charset="0"/>
                <a:cs typeface="微软雅黑" charset="0"/>
                <a:sym typeface="+mn-ea"/>
              </a:rPr>
              <a:t>1</a:t>
            </a:r>
            <a:r>
              <a:rPr lang="zh-CN" altLang="en-US" sz="1800">
                <a:solidFill>
                  <a:srgbClr val="0070C0"/>
                </a:solidFill>
                <a:latin typeface="微软雅黑" charset="0"/>
                <a:ea typeface="微软雅黑" charset="0"/>
                <a:cs typeface="微软雅黑" charset="0"/>
                <a:sym typeface="+mn-ea"/>
              </a:rPr>
              <a:t>月</a:t>
            </a:r>
            <a:r>
              <a:rPr lang="en-US" altLang="zh-CN" sz="1800">
                <a:solidFill>
                  <a:srgbClr val="0070C0"/>
                </a:solidFill>
                <a:latin typeface="微软雅黑" charset="0"/>
                <a:ea typeface="微软雅黑" charset="0"/>
                <a:cs typeface="微软雅黑" charset="0"/>
                <a:sym typeface="+mn-ea"/>
              </a:rPr>
              <a:t>26</a:t>
            </a:r>
            <a:r>
              <a:rPr lang="zh-CN" altLang="en-US" sz="1800">
                <a:solidFill>
                  <a:srgbClr val="0070C0"/>
                </a:solidFill>
                <a:latin typeface="微软雅黑" charset="0"/>
                <a:ea typeface="微软雅黑" charset="0"/>
                <a:cs typeface="微软雅黑" charset="0"/>
                <a:sym typeface="+mn-ea"/>
              </a:rPr>
              <a:t>日，招标文件内包括商务条件等多处时间显示</a:t>
            </a:r>
            <a:r>
              <a:rPr lang="en-US" altLang="zh-CN" sz="1800">
                <a:solidFill>
                  <a:srgbClr val="0070C0"/>
                </a:solidFill>
                <a:latin typeface="微软雅黑" charset="0"/>
                <a:ea typeface="微软雅黑" charset="0"/>
                <a:cs typeface="微软雅黑" charset="0"/>
                <a:sym typeface="+mn-ea"/>
              </a:rPr>
              <a:t>2020</a:t>
            </a:r>
            <a:r>
              <a:rPr lang="zh-CN" altLang="en-US" sz="1800">
                <a:solidFill>
                  <a:srgbClr val="0070C0"/>
                </a:solidFill>
                <a:latin typeface="微软雅黑" charset="0"/>
                <a:ea typeface="微软雅黑" charset="0"/>
                <a:cs typeface="微软雅黑" charset="0"/>
                <a:sym typeface="+mn-ea"/>
              </a:rPr>
              <a:t>年，招标文件在编制时未尽妥善审查义务，导致多处笔误。采购人及代理机构在发现后，于</a:t>
            </a:r>
            <a:r>
              <a:rPr lang="en-US" altLang="zh-CN" sz="1800">
                <a:solidFill>
                  <a:srgbClr val="0070C0"/>
                </a:solidFill>
                <a:latin typeface="微软雅黑" charset="0"/>
                <a:ea typeface="微软雅黑" charset="0"/>
                <a:cs typeface="微软雅黑" charset="0"/>
                <a:sym typeface="+mn-ea"/>
              </a:rPr>
              <a:t>2021</a:t>
            </a:r>
            <a:r>
              <a:rPr lang="zh-CN" altLang="en-US" sz="1800">
                <a:solidFill>
                  <a:srgbClr val="0070C0"/>
                </a:solidFill>
                <a:latin typeface="微软雅黑" charset="0"/>
                <a:ea typeface="微软雅黑" charset="0"/>
                <a:cs typeface="微软雅黑" charset="0"/>
                <a:sym typeface="+mn-ea"/>
              </a:rPr>
              <a:t>年</a:t>
            </a:r>
            <a:r>
              <a:rPr lang="en-US" altLang="zh-CN" sz="1800">
                <a:solidFill>
                  <a:srgbClr val="0070C0"/>
                </a:solidFill>
                <a:latin typeface="微软雅黑" charset="0"/>
                <a:ea typeface="微软雅黑" charset="0"/>
                <a:cs typeface="微软雅黑" charset="0"/>
                <a:sym typeface="+mn-ea"/>
              </a:rPr>
              <a:t>1</a:t>
            </a:r>
            <a:r>
              <a:rPr lang="zh-CN" altLang="en-US" sz="1800">
                <a:solidFill>
                  <a:srgbClr val="0070C0"/>
                </a:solidFill>
                <a:latin typeface="微软雅黑" charset="0"/>
                <a:ea typeface="微软雅黑" charset="0"/>
                <a:cs typeface="微软雅黑" charset="0"/>
                <a:sym typeface="+mn-ea"/>
              </a:rPr>
              <a:t>月</a:t>
            </a:r>
            <a:r>
              <a:rPr lang="en-US" altLang="zh-CN" sz="1800">
                <a:solidFill>
                  <a:srgbClr val="0070C0"/>
                </a:solidFill>
                <a:latin typeface="微软雅黑" charset="0"/>
                <a:ea typeface="微软雅黑" charset="0"/>
                <a:cs typeface="微软雅黑" charset="0"/>
                <a:sym typeface="+mn-ea"/>
              </a:rPr>
              <a:t>17</a:t>
            </a:r>
            <a:r>
              <a:rPr lang="zh-CN" altLang="en-US" sz="1800">
                <a:solidFill>
                  <a:srgbClr val="0070C0"/>
                </a:solidFill>
                <a:latin typeface="微软雅黑" charset="0"/>
                <a:ea typeface="微软雅黑" charset="0"/>
                <a:cs typeface="微软雅黑" charset="0"/>
                <a:sym typeface="+mn-ea"/>
              </a:rPr>
              <a:t>日电话通知了部分投标供应商于次日现场领取纸质投标文件，次日投标供应商领取后发现，采购人对纸质招标文件用笔直接进行了修改。某投标供应商因此提出了质疑。</a:t>
            </a:r>
            <a:endParaRPr lang="zh-CN" altLang="en-US" sz="1800">
              <a:solidFill>
                <a:srgbClr val="0070C0"/>
              </a:solidFill>
              <a:latin typeface="微软雅黑" charset="0"/>
              <a:ea typeface="微软雅黑" charset="0"/>
              <a:cs typeface="微软雅黑" charset="0"/>
              <a:sym typeface="+mn-ea"/>
            </a:endParaRPr>
          </a:p>
          <a:p>
            <a:pPr>
              <a:lnSpc>
                <a:spcPct val="150000"/>
              </a:lnSpc>
            </a:pPr>
            <a:r>
              <a:rPr lang="en-US" altLang="zh-CN" sz="1800">
                <a:solidFill>
                  <a:srgbClr val="0070C0"/>
                </a:solidFill>
                <a:latin typeface="微软雅黑" charset="0"/>
                <a:ea typeface="微软雅黑" charset="0"/>
                <a:cs typeface="微软雅黑" charset="0"/>
                <a:sym typeface="+mn-ea"/>
              </a:rPr>
              <a:t>       </a:t>
            </a:r>
            <a:r>
              <a:rPr lang="zh-CN" altLang="en-US" sz="1800">
                <a:solidFill>
                  <a:srgbClr val="0070C0"/>
                </a:solidFill>
                <a:latin typeface="微软雅黑" charset="0"/>
                <a:ea typeface="微软雅黑" charset="0"/>
                <a:cs typeface="微软雅黑" charset="0"/>
                <a:sym typeface="+mn-ea"/>
              </a:rPr>
              <a:t>采购人的上述做法显然不符合《政府采购法实施条例》第三十一条之规定。第一，对已发出的招标文件进行必要的澄清或者修改的，应当以书面形式通知所有获取招标文件的潜在投标人。第二，采购人或者采购代理机构对招标文件进行必要的澄清或者修改应当在投标截止时间至少15日前，不足15日的应当顺延提交投标文件的截止时间。因此，本案中采购人在接到质疑函后，发布了招标文件相关澄清修改公告，书面通知了所有潜在投标人，并于公告和通知中顺延</a:t>
            </a:r>
            <a:r>
              <a:rPr lang="zh-CN" altLang="en-US" sz="1800">
                <a:solidFill>
                  <a:srgbClr val="0070C0"/>
                </a:solidFill>
                <a:latin typeface="微软雅黑" charset="0"/>
                <a:ea typeface="微软雅黑" charset="0"/>
                <a:cs typeface="微软雅黑" charset="0"/>
                <a:sym typeface="+mn-ea"/>
              </a:rPr>
              <a:t>了投标截止时间。</a:t>
            </a:r>
            <a:endParaRPr lang="zh-CN" altLang="en-US" sz="1800">
              <a:solidFill>
                <a:srgbClr val="0070C0"/>
              </a:solidFill>
              <a:latin typeface="微软雅黑" charset="0"/>
              <a:ea typeface="微软雅黑" charset="0"/>
              <a:cs typeface="微软雅黑" charset="0"/>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文本框 6"/>
          <p:cNvSpPr txBox="1"/>
          <p:nvPr/>
        </p:nvSpPr>
        <p:spPr>
          <a:xfrm>
            <a:off x="1493520" y="613410"/>
            <a:ext cx="10133965" cy="5631180"/>
          </a:xfrm>
          <a:prstGeom prst="rect">
            <a:avLst/>
          </a:prstGeom>
          <a:noFill/>
          <a:ln w="9525">
            <a:noFill/>
          </a:ln>
        </p:spPr>
        <p:txBody>
          <a:bodyPr wrap="square" anchor="t" anchorCtr="0">
            <a:spAutoFit/>
          </a:bodyPr>
          <a:p>
            <a:pPr indent="558800" fontAlgn="base">
              <a:lnSpc>
                <a:spcPct val="150000"/>
              </a:lnSpc>
            </a:pPr>
            <a:r>
              <a:rPr lang="zh-CN" altLang="en-US" sz="1600" b="1">
                <a:latin typeface="微软雅黑" charset="0"/>
                <a:ea typeface="微软雅黑" charset="0"/>
                <a:cs typeface="微软雅黑" charset="0"/>
              </a:rPr>
              <a:t>（三）确定中标或者成交供应商</a:t>
            </a:r>
            <a:endParaRPr lang="zh-CN" altLang="en-US" sz="1600" b="1">
              <a:latin typeface="微软雅黑" charset="0"/>
              <a:ea typeface="微软雅黑" charset="0"/>
              <a:cs typeface="微软雅黑" charset="0"/>
            </a:endParaRPr>
          </a:p>
          <a:p>
            <a:pPr indent="558800" fontAlgn="base">
              <a:lnSpc>
                <a:spcPct val="150000"/>
              </a:lnSpc>
            </a:pPr>
            <a:r>
              <a:rPr lang="zh-CN" altLang="en-US" sz="1600">
                <a:latin typeface="微软雅黑" charset="0"/>
                <a:ea typeface="微软雅黑" charset="0"/>
                <a:cs typeface="微软雅黑" charset="0"/>
              </a:rPr>
              <a:t>采购代理机构应当自评审结束之日起</a:t>
            </a:r>
            <a:r>
              <a:rPr lang="zh-CN" altLang="en-US" sz="1600">
                <a:solidFill>
                  <a:srgbClr val="FF0000"/>
                </a:solidFill>
                <a:latin typeface="微软雅黑" charset="0"/>
                <a:ea typeface="微软雅黑" charset="0"/>
                <a:cs typeface="微软雅黑" charset="0"/>
              </a:rPr>
              <a:t>2个工作日内</a:t>
            </a:r>
            <a:r>
              <a:rPr lang="zh-CN" altLang="en-US" sz="1600">
                <a:latin typeface="微软雅黑" charset="0"/>
                <a:ea typeface="微软雅黑" charset="0"/>
                <a:cs typeface="微软雅黑" charset="0"/>
              </a:rPr>
              <a:t>将评审报告送交采购人。采购人应当自收到评审报告之日起</a:t>
            </a:r>
            <a:r>
              <a:rPr lang="zh-CN" altLang="en-US" sz="1600">
                <a:solidFill>
                  <a:srgbClr val="FF0000"/>
                </a:solidFill>
                <a:latin typeface="微软雅黑" charset="0"/>
                <a:ea typeface="微软雅黑" charset="0"/>
                <a:cs typeface="微软雅黑" charset="0"/>
              </a:rPr>
              <a:t>5个工作日内</a:t>
            </a:r>
            <a:r>
              <a:rPr lang="zh-CN" altLang="en-US" sz="1600">
                <a:latin typeface="微软雅黑" charset="0"/>
                <a:ea typeface="微软雅黑" charset="0"/>
                <a:cs typeface="微软雅黑" charset="0"/>
              </a:rPr>
              <a:t>在评审报告推荐的中标或者成交候选人中按顺序确定中标或者成交供应商。采购人或者采购代理机构应当自中标、成交供应商确定之日起</a:t>
            </a:r>
            <a:r>
              <a:rPr lang="zh-CN" altLang="en-US" sz="1600">
                <a:solidFill>
                  <a:srgbClr val="FF0000"/>
                </a:solidFill>
                <a:latin typeface="微软雅黑" charset="0"/>
                <a:ea typeface="微软雅黑" charset="0"/>
                <a:cs typeface="微软雅黑" charset="0"/>
              </a:rPr>
              <a:t>2个工作日内</a:t>
            </a:r>
            <a:r>
              <a:rPr lang="zh-CN" altLang="en-US" sz="1600">
                <a:latin typeface="微软雅黑" charset="0"/>
                <a:ea typeface="微软雅黑" charset="0"/>
                <a:cs typeface="微软雅黑" charset="0"/>
              </a:rPr>
              <a:t>，发出中标、成交通知书，并在省级以上人民政府财政部门指定的媒体上公告中标、成交结果，招标文件、竞争性谈判文件、询价通知书随中标、成交结果同时公告。</a:t>
            </a:r>
            <a:endParaRPr lang="zh-CN" altLang="en-US" sz="1600">
              <a:latin typeface="微软雅黑" charset="0"/>
              <a:ea typeface="微软雅黑" charset="0"/>
              <a:cs typeface="微软雅黑" charset="0"/>
            </a:endParaRPr>
          </a:p>
          <a:p>
            <a:pPr indent="558800" fontAlgn="base">
              <a:lnSpc>
                <a:spcPct val="150000"/>
              </a:lnSpc>
            </a:pPr>
            <a:endParaRPr lang="zh-CN" altLang="en-US" sz="1600" b="1">
              <a:latin typeface="微软雅黑" charset="0"/>
              <a:ea typeface="微软雅黑" charset="0"/>
              <a:cs typeface="微软雅黑" charset="0"/>
              <a:sym typeface="+mn-ea"/>
            </a:endParaRPr>
          </a:p>
          <a:p>
            <a:pPr indent="558800" fontAlgn="base">
              <a:lnSpc>
                <a:spcPct val="150000"/>
              </a:lnSpc>
            </a:pPr>
            <a:r>
              <a:rPr lang="zh-CN" altLang="en-US" sz="1600" b="1">
                <a:latin typeface="微软雅黑" charset="0"/>
                <a:ea typeface="微软雅黑" charset="0"/>
                <a:cs typeface="微软雅黑" charset="0"/>
                <a:sym typeface="+mn-ea"/>
              </a:rPr>
              <a:t>（四）签订政府采购合同</a:t>
            </a:r>
            <a:endParaRPr lang="zh-CN" altLang="en-US" sz="1600" b="1">
              <a:latin typeface="微软雅黑" charset="0"/>
              <a:ea typeface="微软雅黑" charset="0"/>
              <a:cs typeface="微软雅黑" charset="0"/>
            </a:endParaRPr>
          </a:p>
          <a:p>
            <a:pPr indent="558800" fontAlgn="base">
              <a:lnSpc>
                <a:spcPct val="150000"/>
              </a:lnSpc>
            </a:pPr>
            <a:r>
              <a:rPr lang="zh-CN" altLang="en-US" sz="1600">
                <a:latin typeface="微软雅黑" charset="0"/>
                <a:ea typeface="微软雅黑" charset="0"/>
                <a:cs typeface="微软雅黑" charset="0"/>
                <a:sym typeface="+mn-ea"/>
              </a:rPr>
              <a:t>政府采购合同适用合同法。采购人和供应商之间的权利和义务，应当按照平等、自愿的原则以合同方式约定。</a:t>
            </a:r>
            <a:endParaRPr lang="zh-CN" altLang="en-US" sz="1600">
              <a:latin typeface="微软雅黑" charset="0"/>
              <a:ea typeface="微软雅黑" charset="0"/>
              <a:cs typeface="微软雅黑" charset="0"/>
            </a:endParaRPr>
          </a:p>
          <a:p>
            <a:pPr indent="558800" fontAlgn="base">
              <a:lnSpc>
                <a:spcPct val="150000"/>
              </a:lnSpc>
            </a:pPr>
            <a:r>
              <a:rPr lang="zh-CN" altLang="en-US" sz="1600">
                <a:latin typeface="微软雅黑" charset="0"/>
                <a:ea typeface="微软雅黑" charset="0"/>
                <a:cs typeface="微软雅黑" charset="0"/>
                <a:sym typeface="+mn-ea"/>
              </a:rPr>
              <a:t>采购人与中标、成交供应商应当在中标、成交通知书发出之日起</a:t>
            </a:r>
            <a:r>
              <a:rPr lang="zh-CN" altLang="en-US" sz="1600">
                <a:solidFill>
                  <a:srgbClr val="FF0000"/>
                </a:solidFill>
                <a:latin typeface="微软雅黑" charset="0"/>
                <a:ea typeface="微软雅黑" charset="0"/>
                <a:cs typeface="微软雅黑" charset="0"/>
                <a:sym typeface="+mn-ea"/>
              </a:rPr>
              <a:t>三十日内</a:t>
            </a:r>
            <a:r>
              <a:rPr lang="zh-CN" altLang="en-US" sz="1600">
                <a:latin typeface="微软雅黑" charset="0"/>
                <a:ea typeface="微软雅黑" charset="0"/>
                <a:cs typeface="微软雅黑" charset="0"/>
                <a:sym typeface="+mn-ea"/>
              </a:rPr>
              <a:t>，按照采购文件确定的事项签订政府采购合同。</a:t>
            </a:r>
            <a:endParaRPr lang="zh-CN" altLang="en-US" sz="1600">
              <a:latin typeface="微软雅黑" charset="0"/>
              <a:ea typeface="微软雅黑" charset="0"/>
              <a:cs typeface="微软雅黑" charset="0"/>
            </a:endParaRPr>
          </a:p>
          <a:p>
            <a:pPr indent="558800" fontAlgn="base">
              <a:lnSpc>
                <a:spcPct val="150000"/>
              </a:lnSpc>
            </a:pPr>
            <a:r>
              <a:rPr lang="zh-CN" altLang="en-US" sz="1600">
                <a:latin typeface="微软雅黑" charset="0"/>
                <a:ea typeface="微软雅黑" charset="0"/>
                <a:cs typeface="微软雅黑" charset="0"/>
                <a:sym typeface="+mn-ea"/>
              </a:rPr>
              <a:t>政府采购项目的采购合同自签订之日起</a:t>
            </a:r>
            <a:r>
              <a:rPr lang="zh-CN" altLang="en-US" sz="1600">
                <a:solidFill>
                  <a:srgbClr val="FF0000"/>
                </a:solidFill>
                <a:latin typeface="微软雅黑" charset="0"/>
                <a:ea typeface="微软雅黑" charset="0"/>
                <a:cs typeface="微软雅黑" charset="0"/>
                <a:sym typeface="+mn-ea"/>
              </a:rPr>
              <a:t>七个工作日内</a:t>
            </a:r>
            <a:r>
              <a:rPr lang="zh-CN" altLang="en-US" sz="1600">
                <a:latin typeface="微软雅黑" charset="0"/>
                <a:ea typeface="微软雅黑" charset="0"/>
                <a:cs typeface="微软雅黑" charset="0"/>
                <a:sym typeface="+mn-ea"/>
              </a:rPr>
              <a:t>，采购人应当将合同副本报同级政府采购监督管理部门和有关部门备案。</a:t>
            </a:r>
            <a:endParaRPr lang="zh-CN" altLang="en-US" sz="1600">
              <a:latin typeface="微软雅黑" charset="0"/>
              <a:ea typeface="微软雅黑" charset="0"/>
              <a:cs typeface="微软雅黑" charset="0"/>
            </a:endParaRPr>
          </a:p>
          <a:p>
            <a:pPr indent="558800" fontAlgn="base">
              <a:lnSpc>
                <a:spcPct val="150000"/>
              </a:lnSpc>
            </a:pPr>
            <a:r>
              <a:rPr lang="zh-CN" altLang="en-US" sz="1600">
                <a:latin typeface="微软雅黑" charset="0"/>
                <a:ea typeface="微软雅黑" charset="0"/>
                <a:cs typeface="微软雅黑" charset="0"/>
                <a:sym typeface="+mn-ea"/>
              </a:rPr>
              <a:t>采购人应当自政府采购合同签订之日起</a:t>
            </a:r>
            <a:r>
              <a:rPr lang="zh-CN" altLang="en-US" sz="1600">
                <a:solidFill>
                  <a:srgbClr val="FF0000"/>
                </a:solidFill>
                <a:latin typeface="微软雅黑" charset="0"/>
                <a:ea typeface="微软雅黑" charset="0"/>
                <a:cs typeface="微软雅黑" charset="0"/>
                <a:sym typeface="+mn-ea"/>
              </a:rPr>
              <a:t>2个工作日内</a:t>
            </a:r>
            <a:r>
              <a:rPr lang="zh-CN" altLang="en-US" sz="1600">
                <a:latin typeface="微软雅黑" charset="0"/>
                <a:ea typeface="微软雅黑" charset="0"/>
                <a:cs typeface="微软雅黑" charset="0"/>
                <a:sym typeface="+mn-ea"/>
              </a:rPr>
              <a:t>，将政府采购合同在省级以上人民政府财政部门指定的媒体上公告，但政府采购合同中涉及国家秘密、商业秘密的内容除外。</a:t>
            </a:r>
            <a:endParaRPr lang="zh-CN" altLang="en-US" sz="1600">
              <a:latin typeface="微软雅黑" charset="0"/>
              <a:ea typeface="微软雅黑" charset="0"/>
              <a:cs typeface="微软雅黑"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1147445" y="244475"/>
            <a:ext cx="10508615" cy="6369685"/>
          </a:xfrm>
          <a:prstGeom prst="rect">
            <a:avLst/>
          </a:prstGeom>
          <a:noFill/>
        </p:spPr>
        <p:txBody>
          <a:bodyPr wrap="square" rtlCol="0">
            <a:spAutoFit/>
          </a:bodyPr>
          <a:p>
            <a:pPr indent="558800" fontAlgn="auto">
              <a:lnSpc>
                <a:spcPct val="150000"/>
              </a:lnSpc>
            </a:pPr>
            <a:r>
              <a:rPr lang="zh-CN" altLang="en-US" sz="1600" b="1" noProof="1">
                <a:latin typeface="微软雅黑" charset="0"/>
                <a:ea typeface="微软雅黑" charset="0"/>
                <a:cs typeface="微软雅黑" charset="0"/>
              </a:rPr>
              <a:t>（五）询问、质疑与投诉</a:t>
            </a:r>
            <a:endParaRPr lang="zh-CN" altLang="en-US" sz="1600" b="1" noProof="1">
              <a:latin typeface="微软雅黑" charset="0"/>
              <a:ea typeface="微软雅黑" charset="0"/>
              <a:cs typeface="微软雅黑" charset="0"/>
            </a:endParaRPr>
          </a:p>
          <a:p>
            <a:pPr indent="508000" fontAlgn="auto">
              <a:lnSpc>
                <a:spcPct val="150000"/>
              </a:lnSpc>
            </a:pPr>
            <a:r>
              <a:rPr lang="zh-CN" altLang="en-US" sz="1600" noProof="1">
                <a:latin typeface="微软雅黑" charset="0"/>
                <a:ea typeface="微软雅黑" charset="0"/>
                <a:cs typeface="微软雅黑" charset="0"/>
              </a:rPr>
              <a:t>供应商对政府采购活动事项有疑问的，可以向采购人提出询问。采购人应当在</a:t>
            </a:r>
            <a:r>
              <a:rPr lang="zh-CN" altLang="en-US" sz="1600" noProof="1">
                <a:solidFill>
                  <a:srgbClr val="FF0000"/>
                </a:solidFill>
                <a:latin typeface="微软雅黑" charset="0"/>
                <a:ea typeface="微软雅黑" charset="0"/>
                <a:cs typeface="微软雅黑" charset="0"/>
              </a:rPr>
              <a:t>3个工作日内</a:t>
            </a:r>
            <a:r>
              <a:rPr lang="zh-CN" altLang="en-US" sz="1600" noProof="1">
                <a:latin typeface="微软雅黑" charset="0"/>
                <a:ea typeface="微软雅黑" charset="0"/>
                <a:cs typeface="微软雅黑" charset="0"/>
              </a:rPr>
              <a:t>对供应商依法提出的询问作出答复，但答复的内容不得涉及商业秘密。</a:t>
            </a:r>
            <a:endParaRPr lang="zh-CN" altLang="en-US" sz="1600" noProof="1">
              <a:latin typeface="微软雅黑" charset="0"/>
              <a:ea typeface="微软雅黑" charset="0"/>
              <a:cs typeface="微软雅黑" charset="0"/>
            </a:endParaRPr>
          </a:p>
          <a:p>
            <a:pPr indent="508000" fontAlgn="auto">
              <a:lnSpc>
                <a:spcPct val="150000"/>
              </a:lnSpc>
            </a:pPr>
            <a:r>
              <a:rPr lang="zh-CN" altLang="en-US" sz="1600" noProof="1">
                <a:latin typeface="微软雅黑" charset="0"/>
                <a:ea typeface="微软雅黑" charset="0"/>
                <a:cs typeface="微软雅黑" charset="0"/>
              </a:rPr>
              <a:t>供应商认为采购文件、采购过程和中标、成交结果使自己的权益受到损害的，可以在知道或者应知其权益受到损害之日起</a:t>
            </a:r>
            <a:r>
              <a:rPr lang="zh-CN" altLang="en-US" sz="1600" noProof="1">
                <a:solidFill>
                  <a:srgbClr val="FF0000"/>
                </a:solidFill>
                <a:latin typeface="微软雅黑" charset="0"/>
                <a:ea typeface="微软雅黑" charset="0"/>
                <a:cs typeface="微软雅黑" charset="0"/>
              </a:rPr>
              <a:t>七个工作日内</a:t>
            </a:r>
            <a:r>
              <a:rPr lang="zh-CN" altLang="en-US" sz="1600" noProof="1">
                <a:latin typeface="微软雅黑" charset="0"/>
                <a:ea typeface="微软雅黑" charset="0"/>
                <a:cs typeface="微软雅黑" charset="0"/>
              </a:rPr>
              <a:t>，以书面形式向采购人提出质疑。</a:t>
            </a:r>
            <a:endParaRPr lang="zh-CN" altLang="en-US" sz="1600" noProof="1">
              <a:latin typeface="微软雅黑" charset="0"/>
              <a:ea typeface="微软雅黑" charset="0"/>
              <a:cs typeface="微软雅黑" charset="0"/>
            </a:endParaRPr>
          </a:p>
          <a:p>
            <a:pPr indent="508000" fontAlgn="auto">
              <a:lnSpc>
                <a:spcPct val="150000"/>
              </a:lnSpc>
            </a:pPr>
            <a:r>
              <a:rPr lang="zh-CN" altLang="en-US" sz="1600" noProof="1">
                <a:latin typeface="微软雅黑" charset="0"/>
                <a:ea typeface="微软雅黑" charset="0"/>
                <a:cs typeface="微软雅黑" charset="0"/>
              </a:rPr>
              <a:t>供应商应知其权益受到损害之日（即</a:t>
            </a:r>
            <a:r>
              <a:rPr lang="zh-CN" altLang="en-US" sz="1600" noProof="1">
                <a:solidFill>
                  <a:srgbClr val="FF0000"/>
                </a:solidFill>
                <a:latin typeface="微软雅黑" charset="0"/>
                <a:ea typeface="微软雅黑" charset="0"/>
                <a:cs typeface="微软雅黑" charset="0"/>
              </a:rPr>
              <a:t>质疑期限的起算日</a:t>
            </a:r>
            <a:r>
              <a:rPr lang="zh-CN" altLang="en-US" sz="1600" noProof="1">
                <a:latin typeface="微软雅黑" charset="0"/>
                <a:ea typeface="微软雅黑" charset="0"/>
                <a:cs typeface="微软雅黑" charset="0"/>
              </a:rPr>
              <a:t>），指：</a:t>
            </a:r>
            <a:endParaRPr lang="zh-CN" altLang="en-US" sz="1600" noProof="1">
              <a:latin typeface="微软雅黑" charset="0"/>
              <a:ea typeface="微软雅黑" charset="0"/>
              <a:cs typeface="微软雅黑" charset="0"/>
            </a:endParaRPr>
          </a:p>
          <a:p>
            <a:pPr indent="508000" fontAlgn="auto">
              <a:lnSpc>
                <a:spcPct val="150000"/>
              </a:lnSpc>
            </a:pPr>
            <a:r>
              <a:rPr lang="zh-CN" altLang="en-US" sz="1600" noProof="1">
                <a:latin typeface="微软雅黑" charset="0"/>
                <a:ea typeface="微软雅黑" charset="0"/>
                <a:cs typeface="微软雅黑" charset="0"/>
              </a:rPr>
              <a:t>1、对可以质疑的采购文件提出质疑的，为收到采购文件之日或者采购文件公告期限届满之日；</a:t>
            </a:r>
            <a:endParaRPr lang="zh-CN" altLang="en-US" sz="1600" noProof="1">
              <a:latin typeface="微软雅黑" charset="0"/>
              <a:ea typeface="微软雅黑" charset="0"/>
              <a:cs typeface="微软雅黑" charset="0"/>
            </a:endParaRPr>
          </a:p>
          <a:p>
            <a:pPr indent="508000" fontAlgn="auto">
              <a:lnSpc>
                <a:spcPct val="150000"/>
              </a:lnSpc>
            </a:pPr>
            <a:r>
              <a:rPr lang="zh-CN" altLang="en-US" sz="1600" noProof="1">
                <a:latin typeface="微软雅黑" charset="0"/>
                <a:ea typeface="微软雅黑" charset="0"/>
                <a:cs typeface="微软雅黑" charset="0"/>
              </a:rPr>
              <a:t>2、对采购过程提出质疑的，为各采购程序环节结束之日；</a:t>
            </a:r>
            <a:endParaRPr lang="zh-CN" altLang="en-US" sz="1600" noProof="1">
              <a:latin typeface="微软雅黑" charset="0"/>
              <a:ea typeface="微软雅黑" charset="0"/>
              <a:cs typeface="微软雅黑" charset="0"/>
            </a:endParaRPr>
          </a:p>
          <a:p>
            <a:pPr indent="508000" fontAlgn="auto">
              <a:lnSpc>
                <a:spcPct val="150000"/>
              </a:lnSpc>
            </a:pPr>
            <a:r>
              <a:rPr lang="zh-CN" altLang="en-US" sz="1600" noProof="1">
                <a:latin typeface="微软雅黑" charset="0"/>
                <a:ea typeface="微软雅黑" charset="0"/>
                <a:cs typeface="微软雅黑" charset="0"/>
              </a:rPr>
              <a:t>3、对中标或者成交结果提出质疑的，为中标或者成交结果公告期限届满之日。</a:t>
            </a:r>
            <a:endParaRPr lang="zh-CN" altLang="en-US" sz="1600" noProof="1">
              <a:latin typeface="微软雅黑" charset="0"/>
              <a:ea typeface="微软雅黑" charset="0"/>
              <a:cs typeface="微软雅黑" charset="0"/>
            </a:endParaRPr>
          </a:p>
          <a:p>
            <a:pPr indent="508000" fontAlgn="auto">
              <a:lnSpc>
                <a:spcPct val="150000"/>
              </a:lnSpc>
            </a:pPr>
            <a:r>
              <a:rPr lang="zh-CN" altLang="en-US" sz="1600">
                <a:latin typeface="微软雅黑" charset="0"/>
                <a:ea typeface="微软雅黑" charset="0"/>
                <a:cs typeface="微软雅黑" charset="0"/>
                <a:sym typeface="+mn-ea"/>
              </a:rPr>
              <a:t>采购人、采购代理机构不得拒收质疑供应商在法定质疑期内发出的质疑函。采购人应当在收到供应商的书面质疑后</a:t>
            </a:r>
            <a:r>
              <a:rPr lang="zh-CN" altLang="en-US" sz="1600">
                <a:solidFill>
                  <a:srgbClr val="FF0000"/>
                </a:solidFill>
                <a:latin typeface="微软雅黑" charset="0"/>
                <a:ea typeface="微软雅黑" charset="0"/>
                <a:cs typeface="微软雅黑" charset="0"/>
                <a:sym typeface="+mn-ea"/>
              </a:rPr>
              <a:t>七个工作日内</a:t>
            </a:r>
            <a:r>
              <a:rPr lang="zh-CN" altLang="en-US" sz="1600">
                <a:latin typeface="微软雅黑" charset="0"/>
                <a:ea typeface="微软雅黑" charset="0"/>
                <a:cs typeface="微软雅黑" charset="0"/>
                <a:sym typeface="+mn-ea"/>
              </a:rPr>
              <a:t>作出答复，并以书面形式通知质疑供应商和其他有关供应商，但答复的内容不得涉及商业秘密。</a:t>
            </a:r>
            <a:endParaRPr lang="zh-CN" altLang="en-US" sz="1600" noProof="1">
              <a:latin typeface="微软雅黑" charset="0"/>
              <a:ea typeface="微软雅黑" charset="0"/>
              <a:cs typeface="微软雅黑" charset="0"/>
            </a:endParaRPr>
          </a:p>
          <a:p>
            <a:pPr indent="508000" fontAlgn="auto">
              <a:lnSpc>
                <a:spcPct val="150000"/>
              </a:lnSpc>
            </a:pPr>
            <a:r>
              <a:rPr lang="zh-CN" altLang="en-US" sz="1600">
                <a:latin typeface="微软雅黑" charset="0"/>
                <a:ea typeface="微软雅黑" charset="0"/>
                <a:cs typeface="微软雅黑" charset="0"/>
                <a:sym typeface="+mn-ea"/>
              </a:rPr>
              <a:t>采购人委托采购代理机构采购的，供应商可以向采购代理机构提出询问或者质疑，采购代理机构应当依法就采购人委托授权范围内的事项作出答复。</a:t>
            </a:r>
            <a:endParaRPr lang="zh-CN" altLang="en-US" sz="1600" noProof="1">
              <a:latin typeface="微软雅黑" charset="0"/>
              <a:ea typeface="微软雅黑" charset="0"/>
              <a:cs typeface="微软雅黑" charset="0"/>
            </a:endParaRPr>
          </a:p>
          <a:p>
            <a:pPr indent="508000" fontAlgn="auto">
              <a:lnSpc>
                <a:spcPct val="150000"/>
              </a:lnSpc>
            </a:pPr>
            <a:r>
              <a:rPr lang="zh-CN" altLang="en-US" sz="1600">
                <a:latin typeface="微软雅黑" charset="0"/>
                <a:ea typeface="微软雅黑" charset="0"/>
                <a:cs typeface="微软雅黑" charset="0"/>
                <a:sym typeface="+mn-ea"/>
              </a:rPr>
              <a:t>询问或者质疑事项可能影响中标、成交结果的，采购人应当暂停签订合同，已经签订合同的，应当中止履行合同。</a:t>
            </a:r>
            <a:endParaRPr lang="zh-CN" altLang="en-US" sz="1600" noProof="1">
              <a:latin typeface="微软雅黑" charset="0"/>
              <a:ea typeface="微软雅黑" charset="0"/>
              <a:cs typeface="微软雅黑" charset="0"/>
            </a:endParaRPr>
          </a:p>
          <a:p>
            <a:pPr indent="508000" fontAlgn="auto">
              <a:lnSpc>
                <a:spcPct val="150000"/>
              </a:lnSpc>
            </a:pPr>
            <a:r>
              <a:rPr lang="zh-CN" altLang="en-US" sz="1600">
                <a:latin typeface="微软雅黑" charset="0"/>
                <a:ea typeface="微软雅黑" charset="0"/>
                <a:cs typeface="微软雅黑" charset="0"/>
                <a:sym typeface="+mn-ea"/>
              </a:rPr>
              <a:t>质疑供应商对采购人、采购代理机构的答复不满意或者采购人、采购代理机构未在规定的时间内作出答复的，可以在答复期满后</a:t>
            </a:r>
            <a:r>
              <a:rPr lang="zh-CN" altLang="en-US" sz="1600">
                <a:solidFill>
                  <a:srgbClr val="FF0000"/>
                </a:solidFill>
                <a:latin typeface="微软雅黑" charset="0"/>
                <a:ea typeface="微软雅黑" charset="0"/>
                <a:cs typeface="微软雅黑" charset="0"/>
                <a:sym typeface="+mn-ea"/>
              </a:rPr>
              <a:t>十五个工作日内</a:t>
            </a:r>
            <a:r>
              <a:rPr lang="zh-CN" altLang="en-US" sz="1600">
                <a:latin typeface="微软雅黑" charset="0"/>
                <a:ea typeface="微软雅黑" charset="0"/>
                <a:cs typeface="微软雅黑" charset="0"/>
                <a:sym typeface="+mn-ea"/>
              </a:rPr>
              <a:t>向同级财政部门投诉。采购人应当积极配合财政部门处理投诉事宜。</a:t>
            </a:r>
            <a:endParaRPr lang="zh-CN" altLang="en-US" sz="1600" noProof="1">
              <a:latin typeface="微软雅黑" charset="0"/>
              <a:ea typeface="微软雅黑" charset="0"/>
              <a:cs typeface="微软雅黑"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文本框 2"/>
          <p:cNvSpPr txBox="1"/>
          <p:nvPr/>
        </p:nvSpPr>
        <p:spPr>
          <a:xfrm>
            <a:off x="8129270" y="4947920"/>
            <a:ext cx="3650615" cy="706755"/>
          </a:xfrm>
          <a:prstGeom prst="rect">
            <a:avLst/>
          </a:prstGeom>
          <a:noFill/>
          <a:ln w="9525">
            <a:noFill/>
          </a:ln>
        </p:spPr>
        <p:txBody>
          <a:bodyPr wrap="square" anchor="t" anchorCtr="0">
            <a:spAutoFit/>
          </a:bodyPr>
          <a:p>
            <a:r>
              <a:rPr lang="zh-CN" altLang="en-US" sz="4000" dirty="0">
                <a:solidFill>
                  <a:schemeClr val="bg1"/>
                </a:solidFill>
                <a:latin typeface="微软雅黑" charset="0"/>
                <a:ea typeface="微软雅黑" charset="0"/>
                <a:cs typeface="张海山锐线体简" charset="0"/>
                <a:sym typeface="AvantGarde Bk BT" panose="020B0402020202020204" pitchFamily="34" charset="0"/>
              </a:rPr>
              <a:t>相关案例</a:t>
            </a:r>
            <a:r>
              <a:rPr lang="zh-CN" altLang="en-US" sz="4000" dirty="0">
                <a:solidFill>
                  <a:schemeClr val="bg1"/>
                </a:solidFill>
                <a:latin typeface="微软雅黑" charset="0"/>
                <a:ea typeface="微软雅黑" charset="0"/>
                <a:cs typeface="张海山锐线体简" charset="0"/>
                <a:sym typeface="AvantGarde Bk BT" panose="020B0402020202020204" pitchFamily="34" charset="0"/>
              </a:rPr>
              <a:t>分享</a:t>
            </a:r>
            <a:endParaRPr lang="zh-CN" altLang="en-US" sz="4000" dirty="0">
              <a:solidFill>
                <a:schemeClr val="bg1"/>
              </a:solidFill>
              <a:latin typeface="微软雅黑" charset="0"/>
              <a:ea typeface="微软雅黑" charset="0"/>
              <a:cs typeface="张海山锐线体简" charset="0"/>
              <a:sym typeface="AvantGarde Bk BT" panose="020B0402020202020204" pitchFamily="34" charset="0"/>
            </a:endParaRPr>
          </a:p>
        </p:txBody>
      </p:sp>
      <p:sp>
        <p:nvSpPr>
          <p:cNvPr id="57346" name="文本框 3"/>
          <p:cNvSpPr txBox="1"/>
          <p:nvPr/>
        </p:nvSpPr>
        <p:spPr>
          <a:xfrm>
            <a:off x="4025900" y="2625725"/>
            <a:ext cx="3971290" cy="3769360"/>
          </a:xfrm>
          <a:prstGeom prst="rect">
            <a:avLst/>
          </a:prstGeom>
          <a:noFill/>
          <a:ln w="9525">
            <a:noFill/>
          </a:ln>
        </p:spPr>
        <p:txBody>
          <a:bodyPr wrap="none" anchor="t" anchorCtr="0">
            <a:spAutoFit/>
          </a:bodyPr>
          <a:p>
            <a:r>
              <a:rPr lang="en-US" altLang="zh-CN" sz="23900" dirty="0">
                <a:solidFill>
                  <a:schemeClr val="bg1"/>
                </a:solidFill>
                <a:latin typeface="微软雅黑" charset="0"/>
                <a:ea typeface="微软雅黑" charset="0"/>
                <a:sym typeface="AvantGarde Bk BT" panose="020B0402020202020204" pitchFamily="34" charset="0"/>
              </a:rPr>
              <a:t>04</a:t>
            </a:r>
            <a:endParaRPr lang="zh-CN" altLang="en-US" sz="23900" dirty="0">
              <a:solidFill>
                <a:schemeClr val="bg1"/>
              </a:solidFill>
              <a:latin typeface="微软雅黑" charset="0"/>
              <a:ea typeface="微软雅黑" charset="0"/>
              <a:sym typeface="AvantGarde Bk BT" panose="020B0402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
          <p:cNvSpPr txBox="1"/>
          <p:nvPr/>
        </p:nvSpPr>
        <p:spPr>
          <a:xfrm>
            <a:off x="1687830" y="636270"/>
            <a:ext cx="9474200" cy="5031105"/>
          </a:xfrm>
          <a:prstGeom prst="rect">
            <a:avLst/>
          </a:prstGeom>
          <a:noFill/>
          <a:ln w="9525">
            <a:noFill/>
          </a:ln>
        </p:spPr>
        <p:txBody>
          <a:bodyPr wrap="square" anchor="t" anchorCtr="0">
            <a:spAutoFit/>
          </a:bodyPr>
          <a:p>
            <a:pPr>
              <a:lnSpc>
                <a:spcPct val="150000"/>
              </a:lnSpc>
            </a:pPr>
            <a:r>
              <a:rPr lang="zh-CN" altLang="en-US" sz="2000">
                <a:solidFill>
                  <a:srgbClr val="0070C0"/>
                </a:solidFill>
                <a:latin typeface="微软雅黑" charset="0"/>
                <a:ea typeface="微软雅黑" charset="0"/>
                <a:cs typeface="微软雅黑" charset="0"/>
                <a:sym typeface="+mn-ea"/>
              </a:rPr>
              <a:t>案例</a:t>
            </a:r>
            <a:r>
              <a:rPr lang="en-US" altLang="zh-CN" sz="2000">
                <a:solidFill>
                  <a:srgbClr val="0070C0"/>
                </a:solidFill>
                <a:latin typeface="微软雅黑" charset="0"/>
                <a:ea typeface="微软雅黑" charset="0"/>
                <a:cs typeface="微软雅黑" charset="0"/>
                <a:sym typeface="+mn-ea"/>
              </a:rPr>
              <a:t>1</a:t>
            </a:r>
            <a:r>
              <a:rPr lang="zh-CN" altLang="en-US" sz="2000">
                <a:solidFill>
                  <a:srgbClr val="0070C0"/>
                </a:solidFill>
                <a:latin typeface="微软雅黑" charset="0"/>
                <a:ea typeface="微软雅黑" charset="0"/>
                <a:cs typeface="微软雅黑" charset="0"/>
                <a:sym typeface="+mn-ea"/>
              </a:rPr>
              <a:t>：</a:t>
            </a:r>
            <a:endParaRPr lang="zh-CN" altLang="en-US" sz="2000">
              <a:solidFill>
                <a:srgbClr val="0070C0"/>
              </a:solidFill>
              <a:latin typeface="微软雅黑" charset="0"/>
              <a:ea typeface="微软雅黑" charset="0"/>
              <a:cs typeface="微软雅黑" charset="0"/>
              <a:sym typeface="+mn-ea"/>
            </a:endParaRPr>
          </a:p>
          <a:p>
            <a:pPr>
              <a:lnSpc>
                <a:spcPct val="150000"/>
              </a:lnSpc>
            </a:pPr>
            <a:r>
              <a:rPr lang="en-US" altLang="zh-CN" sz="2000">
                <a:solidFill>
                  <a:srgbClr val="0070C0"/>
                </a:solidFill>
                <a:latin typeface="微软雅黑" charset="0"/>
                <a:ea typeface="微软雅黑" charset="0"/>
                <a:cs typeface="微软雅黑" charset="0"/>
                <a:sym typeface="+mn-ea"/>
              </a:rPr>
              <a:t>    </a:t>
            </a:r>
            <a:r>
              <a:rPr lang="en-US" altLang="zh-CN" sz="1800">
                <a:solidFill>
                  <a:srgbClr val="0070C0"/>
                </a:solidFill>
                <a:latin typeface="微软雅黑" charset="0"/>
                <a:ea typeface="微软雅黑" charset="0"/>
                <a:cs typeface="微软雅黑" charset="0"/>
                <a:sym typeface="+mn-ea"/>
              </a:rPr>
              <a:t>  </a:t>
            </a:r>
            <a:r>
              <a:rPr lang="zh-CN" altLang="en-US" sz="2000">
                <a:solidFill>
                  <a:srgbClr val="0070C0"/>
                </a:solidFill>
                <a:latin typeface="微软雅黑" charset="0"/>
                <a:ea typeface="微软雅黑" charset="0"/>
                <a:cs typeface="微软雅黑" charset="0"/>
                <a:sym typeface="+mn-ea"/>
              </a:rPr>
              <a:t>2018年某H单位为采购自动监控系统开展政府采购工作，在本次采购活动资格审查环节中，因投标人Y公司提交的“信用中国”政府采购严重违法失信行为记录名单一项查询截图页面的证明文件，不符合招标文件中所载明的提供“中国政府采购网”政府采购严重违法失信行为记录名单一项查询截图页面的证明文件要求，因此对投标人Y公司的资格审查作出不予通过决定。随后，Y公司向采购人H单位提出质疑，H单位以Y公司提交的材料不符合招标文件要求为由作出质疑答复，Y公司对H单位的质疑答复不满意，故向财政部门投诉。</a:t>
            </a:r>
            <a:endParaRPr lang="zh-CN" altLang="en-US" sz="1800">
              <a:solidFill>
                <a:srgbClr val="0070C0"/>
              </a:solidFill>
              <a:latin typeface="微软雅黑" charset="0"/>
              <a:ea typeface="微软雅黑" charset="0"/>
              <a:cs typeface="微软雅黑" charset="0"/>
              <a:sym typeface="+mn-ea"/>
            </a:endParaRPr>
          </a:p>
          <a:p>
            <a:pPr>
              <a:lnSpc>
                <a:spcPct val="150000"/>
              </a:lnSpc>
            </a:pPr>
            <a:endParaRPr lang="zh-CN" altLang="en-US" sz="1800">
              <a:solidFill>
                <a:srgbClr val="0070C0"/>
              </a:solidFill>
              <a:latin typeface="微软雅黑" charset="0"/>
              <a:ea typeface="微软雅黑" charset="0"/>
              <a:cs typeface="微软雅黑" charset="0"/>
              <a:sym typeface="+mn-ea"/>
            </a:endParaRPr>
          </a:p>
          <a:p>
            <a:pPr>
              <a:lnSpc>
                <a:spcPct val="150000"/>
              </a:lnSpc>
            </a:pPr>
            <a:r>
              <a:rPr lang="en-US" altLang="zh-CN" sz="1800">
                <a:solidFill>
                  <a:schemeClr val="tx1"/>
                </a:solidFill>
                <a:latin typeface="微软雅黑" charset="0"/>
                <a:ea typeface="微软雅黑" charset="0"/>
                <a:cs typeface="微软雅黑" charset="0"/>
                <a:sym typeface="+mn-ea"/>
              </a:rPr>
              <a:t>      </a:t>
            </a:r>
            <a:r>
              <a:rPr lang="zh-CN" altLang="en-US" sz="1800">
                <a:solidFill>
                  <a:schemeClr val="tx1"/>
                </a:solidFill>
                <a:latin typeface="微软雅黑" charset="0"/>
                <a:ea typeface="微软雅黑" charset="0"/>
                <a:cs typeface="微软雅黑" charset="0"/>
                <a:sym typeface="+mn-ea"/>
              </a:rPr>
              <a:t>问：</a:t>
            </a:r>
            <a:r>
              <a:rPr lang="en-US" altLang="zh-CN" sz="1800">
                <a:solidFill>
                  <a:schemeClr val="tx1"/>
                </a:solidFill>
                <a:latin typeface="微软雅黑" charset="0"/>
                <a:ea typeface="微软雅黑" charset="0"/>
                <a:cs typeface="微软雅黑" charset="0"/>
                <a:sym typeface="+mn-ea"/>
              </a:rPr>
              <a:t>Y</a:t>
            </a:r>
            <a:r>
              <a:rPr lang="zh-CN" altLang="en-US" sz="1800">
                <a:solidFill>
                  <a:schemeClr val="tx1"/>
                </a:solidFill>
                <a:latin typeface="微软雅黑" charset="0"/>
                <a:ea typeface="微软雅黑" charset="0"/>
                <a:cs typeface="微软雅黑" charset="0"/>
                <a:sym typeface="+mn-ea"/>
              </a:rPr>
              <a:t>公司的的质疑投诉是否成立？</a:t>
            </a:r>
            <a:endParaRPr lang="zh-CN" altLang="en-US" sz="1800">
              <a:solidFill>
                <a:schemeClr val="tx1"/>
              </a:solidFill>
              <a:latin typeface="微软雅黑" charset="0"/>
              <a:ea typeface="微软雅黑" charset="0"/>
              <a:cs typeface="微软雅黑" charset="0"/>
              <a:sym typeface="+mn-ea"/>
            </a:endParaRPr>
          </a:p>
          <a:p>
            <a:pPr>
              <a:lnSpc>
                <a:spcPct val="150000"/>
              </a:lnSpc>
            </a:pPr>
            <a:r>
              <a:rPr lang="en-US" altLang="zh-CN" sz="1800">
                <a:solidFill>
                  <a:srgbClr val="0070C0"/>
                </a:solidFill>
                <a:latin typeface="微软雅黑" charset="0"/>
                <a:ea typeface="微软雅黑" charset="0"/>
                <a:cs typeface="微软雅黑" charset="0"/>
                <a:sym typeface="+mn-ea"/>
              </a:rPr>
              <a:t>       </a:t>
            </a:r>
            <a:endParaRPr lang="zh-CN" altLang="en-US" sz="1800">
              <a:solidFill>
                <a:srgbClr val="0070C0"/>
              </a:solidFill>
              <a:latin typeface="微软雅黑" charset="0"/>
              <a:ea typeface="微软雅黑" charset="0"/>
              <a:cs typeface="微软雅黑" charset="0"/>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
          <p:cNvSpPr txBox="1"/>
          <p:nvPr/>
        </p:nvSpPr>
        <p:spPr>
          <a:xfrm>
            <a:off x="1711960" y="451485"/>
            <a:ext cx="9725660" cy="5954395"/>
          </a:xfrm>
          <a:prstGeom prst="rect">
            <a:avLst/>
          </a:prstGeom>
          <a:noFill/>
          <a:ln w="9525">
            <a:noFill/>
          </a:ln>
        </p:spPr>
        <p:txBody>
          <a:bodyPr wrap="square" anchor="t" anchorCtr="0">
            <a:spAutoFit/>
          </a:bodyPr>
          <a:p>
            <a:pPr>
              <a:lnSpc>
                <a:spcPct val="150000"/>
              </a:lnSpc>
            </a:pPr>
            <a:r>
              <a:rPr lang="en-US" altLang="zh-CN" sz="2000">
                <a:solidFill>
                  <a:srgbClr val="0070C0"/>
                </a:solidFill>
                <a:latin typeface="微软雅黑" charset="0"/>
                <a:ea typeface="微软雅黑" charset="0"/>
                <a:cs typeface="微软雅黑" charset="0"/>
                <a:sym typeface="+mn-ea"/>
              </a:rPr>
              <a:t>    </a:t>
            </a:r>
            <a:r>
              <a:rPr lang="en-US" altLang="zh-CN" sz="1800">
                <a:solidFill>
                  <a:srgbClr val="0070C0"/>
                </a:solidFill>
                <a:latin typeface="微软雅黑" charset="0"/>
                <a:ea typeface="微软雅黑" charset="0"/>
                <a:cs typeface="微软雅黑" charset="0"/>
                <a:sym typeface="+mn-ea"/>
              </a:rPr>
              <a:t>   </a:t>
            </a:r>
            <a:r>
              <a:rPr lang="zh-CN" altLang="en-US" sz="1800">
                <a:solidFill>
                  <a:srgbClr val="0070C0"/>
                </a:solidFill>
                <a:latin typeface="微软雅黑" charset="0"/>
                <a:ea typeface="微软雅黑" charset="0"/>
                <a:cs typeface="微软雅黑" charset="0"/>
                <a:sym typeface="+mn-ea"/>
              </a:rPr>
              <a:t>经财政部门调查发现，投标人H公司不论通过何种渠道查询，均无任何政府采购严重违法失信行为。然而资格审查不同于技术参数的符合性审查，资格条件属于客观情况，仅通过简单的形式对比而对供应商不予通过资格审查的行为，有违公平。</a:t>
            </a:r>
            <a:endParaRPr lang="zh-CN" altLang="en-US" sz="1800">
              <a:solidFill>
                <a:srgbClr val="0070C0"/>
              </a:solidFill>
              <a:latin typeface="微软雅黑" charset="0"/>
              <a:ea typeface="微软雅黑" charset="0"/>
              <a:cs typeface="微软雅黑" charset="0"/>
              <a:sym typeface="+mn-ea"/>
            </a:endParaRPr>
          </a:p>
          <a:p>
            <a:pPr>
              <a:lnSpc>
                <a:spcPct val="150000"/>
              </a:lnSpc>
            </a:pPr>
            <a:r>
              <a:rPr lang="zh-CN" altLang="en-US" sz="1800">
                <a:solidFill>
                  <a:srgbClr val="0070C0"/>
                </a:solidFill>
                <a:latin typeface="微软雅黑" charset="0"/>
                <a:ea typeface="微软雅黑" charset="0"/>
                <a:cs typeface="微软雅黑" charset="0"/>
                <a:sym typeface="+mn-ea"/>
              </a:rPr>
              <a:t> </a:t>
            </a:r>
            <a:r>
              <a:rPr lang="en-US" altLang="zh-CN" sz="1800">
                <a:solidFill>
                  <a:srgbClr val="0070C0"/>
                </a:solidFill>
                <a:latin typeface="微软雅黑" charset="0"/>
                <a:ea typeface="微软雅黑" charset="0"/>
                <a:cs typeface="微软雅黑" charset="0"/>
                <a:sym typeface="+mn-ea"/>
              </a:rPr>
              <a:t>     </a:t>
            </a:r>
            <a:r>
              <a:rPr lang="zh-CN" altLang="en-US" sz="1800">
                <a:solidFill>
                  <a:srgbClr val="0070C0"/>
                </a:solidFill>
                <a:latin typeface="微软雅黑" charset="0"/>
                <a:ea typeface="微软雅黑" charset="0"/>
                <a:cs typeface="微软雅黑" charset="0"/>
                <a:sym typeface="+mn-ea"/>
              </a:rPr>
              <a:t>《政府采购法》第二十二条、《政府采购法实施条例》第十七条规定了供应商参加政府采购活动应当具备的条件，同时《政府采购货物和服务招标投标管理办法》（财政部令第87号）第六十三条第（三）项也规定了投标人不具备招标文件中规定的资格要求的投标无效，所以投标人是否具备资格条件应当是资格审查的关键。而是否具备参加政府采购活动的资格条件属于客观事实，并且投标人的相关资格情况也会因时间不同而有所不同，所以采购人、采购代理机构在进行资格审查时应当充分履行审查义务，确保开展政府采购活动时投标人具备相应的资格条件，不应当仅限于书面审查投标人所提供的证明材料。若因仅进行简单的书面审查而排除了具备资格条件的供应商或者审查通过了不具备资格条件的供应商，就构成了对《政府采购货物和服务招标投标管理办法》（财政部令第87号）第四十四条所述采购人或者采购代理机构应当依法对投标人的资格进行审查的职责和义务的违反。本采购活动中采购人H单位不予投标人Y公司通过资格审查的行为就属于上述情形。</a:t>
            </a:r>
            <a:endParaRPr lang="zh-CN" altLang="en-US" sz="1800">
              <a:solidFill>
                <a:srgbClr val="0070C0"/>
              </a:solidFill>
              <a:latin typeface="微软雅黑" charset="0"/>
              <a:ea typeface="微软雅黑" charset="0"/>
              <a:cs typeface="微软雅黑" charset="0"/>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
          <p:cNvSpPr txBox="1"/>
          <p:nvPr/>
        </p:nvSpPr>
        <p:spPr>
          <a:xfrm>
            <a:off x="1687830" y="636270"/>
            <a:ext cx="9737725" cy="4246245"/>
          </a:xfrm>
          <a:prstGeom prst="rect">
            <a:avLst/>
          </a:prstGeom>
          <a:noFill/>
          <a:ln w="9525">
            <a:noFill/>
          </a:ln>
        </p:spPr>
        <p:txBody>
          <a:bodyPr wrap="square" anchor="t" anchorCtr="0">
            <a:spAutoFit/>
          </a:bodyPr>
          <a:p>
            <a:pPr>
              <a:lnSpc>
                <a:spcPct val="150000"/>
              </a:lnSpc>
            </a:pPr>
            <a:r>
              <a:rPr lang="zh-CN" altLang="en-US" sz="2000">
                <a:solidFill>
                  <a:srgbClr val="0070C0"/>
                </a:solidFill>
                <a:latin typeface="微软雅黑" charset="0"/>
                <a:ea typeface="微软雅黑" charset="0"/>
                <a:cs typeface="微软雅黑" charset="0"/>
                <a:sym typeface="+mn-ea"/>
              </a:rPr>
              <a:t>案例</a:t>
            </a:r>
            <a:r>
              <a:rPr lang="en-US" altLang="zh-CN" sz="2000">
                <a:solidFill>
                  <a:srgbClr val="0070C0"/>
                </a:solidFill>
                <a:latin typeface="微软雅黑" charset="0"/>
                <a:ea typeface="微软雅黑" charset="0"/>
                <a:cs typeface="微软雅黑" charset="0"/>
                <a:sym typeface="+mn-ea"/>
              </a:rPr>
              <a:t>2</a:t>
            </a:r>
            <a:r>
              <a:rPr lang="zh-CN" altLang="en-US" sz="2000">
                <a:solidFill>
                  <a:srgbClr val="0070C0"/>
                </a:solidFill>
                <a:latin typeface="微软雅黑" charset="0"/>
                <a:ea typeface="微软雅黑" charset="0"/>
                <a:cs typeface="微软雅黑" charset="0"/>
                <a:sym typeface="+mn-ea"/>
              </a:rPr>
              <a:t>：</a:t>
            </a:r>
            <a:endParaRPr lang="zh-CN" altLang="en-US" sz="2000">
              <a:solidFill>
                <a:srgbClr val="0070C0"/>
              </a:solidFill>
              <a:latin typeface="微软雅黑" charset="0"/>
              <a:ea typeface="微软雅黑" charset="0"/>
              <a:cs typeface="微软雅黑" charset="0"/>
              <a:sym typeface="+mn-ea"/>
            </a:endParaRPr>
          </a:p>
          <a:p>
            <a:pPr>
              <a:lnSpc>
                <a:spcPct val="150000"/>
              </a:lnSpc>
            </a:pPr>
            <a:r>
              <a:rPr lang="en-US" altLang="zh-CN" sz="2000">
                <a:solidFill>
                  <a:srgbClr val="0070C0"/>
                </a:solidFill>
                <a:latin typeface="微软雅黑" charset="0"/>
                <a:ea typeface="微软雅黑" charset="0"/>
                <a:cs typeface="微软雅黑" charset="0"/>
                <a:sym typeface="+mn-ea"/>
              </a:rPr>
              <a:t>      采购人A就本单位“无线网络系统采购项目”进行公开招标。经采购人A发布招标公告，并组织了开标、评标工作后，评标委员会推荐B公司为中标供应商。随后，供应商C公司向财政部提交举报材料，认为中标供应商B公司此前因未按竞价规则履约，被列入H代理机构失信名单，不符合《中华人民共和国政府采购法》第二十二条的规定，请求取消供应商B公司的中标资格。</a:t>
            </a:r>
            <a:endParaRPr lang="en-US" altLang="zh-CN" sz="2000">
              <a:solidFill>
                <a:srgbClr val="0070C0"/>
              </a:solidFill>
              <a:latin typeface="微软雅黑" charset="0"/>
              <a:ea typeface="微软雅黑" charset="0"/>
              <a:cs typeface="微软雅黑" charset="0"/>
              <a:sym typeface="+mn-ea"/>
            </a:endParaRPr>
          </a:p>
          <a:p>
            <a:pPr>
              <a:lnSpc>
                <a:spcPct val="150000"/>
              </a:lnSpc>
            </a:pPr>
            <a:endParaRPr lang="en-US" altLang="zh-CN" sz="2000">
              <a:solidFill>
                <a:srgbClr val="0070C0"/>
              </a:solidFill>
              <a:latin typeface="微软雅黑" charset="0"/>
              <a:ea typeface="微软雅黑" charset="0"/>
              <a:cs typeface="微软雅黑" charset="0"/>
              <a:sym typeface="+mn-ea"/>
            </a:endParaRPr>
          </a:p>
          <a:p>
            <a:pPr>
              <a:lnSpc>
                <a:spcPct val="150000"/>
              </a:lnSpc>
            </a:pPr>
            <a:r>
              <a:rPr lang="en-US" altLang="zh-CN" sz="2000">
                <a:solidFill>
                  <a:srgbClr val="0070C0"/>
                </a:solidFill>
                <a:latin typeface="微软雅黑" charset="0"/>
                <a:ea typeface="微软雅黑" charset="0"/>
                <a:cs typeface="微软雅黑" charset="0"/>
                <a:sym typeface="+mn-ea"/>
              </a:rPr>
              <a:t>      </a:t>
            </a:r>
            <a:r>
              <a:rPr lang="en-US" altLang="zh-CN" sz="2000">
                <a:solidFill>
                  <a:schemeClr val="tx1"/>
                </a:solidFill>
                <a:latin typeface="微软雅黑" charset="0"/>
                <a:ea typeface="微软雅黑" charset="0"/>
                <a:cs typeface="微软雅黑" charset="0"/>
                <a:sym typeface="+mn-ea"/>
              </a:rPr>
              <a:t>问</a:t>
            </a:r>
            <a:r>
              <a:rPr lang="zh-CN" altLang="en-US" sz="2000">
                <a:solidFill>
                  <a:schemeClr val="tx1"/>
                </a:solidFill>
                <a:latin typeface="微软雅黑" charset="0"/>
                <a:ea typeface="微软雅黑" charset="0"/>
                <a:cs typeface="微软雅黑" charset="0"/>
                <a:sym typeface="+mn-ea"/>
              </a:rPr>
              <a:t>：</a:t>
            </a:r>
            <a:r>
              <a:rPr lang="en-US" altLang="zh-CN" sz="2000">
                <a:solidFill>
                  <a:schemeClr val="tx1"/>
                </a:solidFill>
                <a:latin typeface="微软雅黑" charset="0"/>
                <a:ea typeface="微软雅黑" charset="0"/>
                <a:cs typeface="微软雅黑" charset="0"/>
                <a:sym typeface="+mn-ea"/>
              </a:rPr>
              <a:t>供应商B公司是否符合《政府采购法》第二十二条规定的资格条件？</a:t>
            </a:r>
            <a:endParaRPr lang="en-US" altLang="zh-CN" sz="2000">
              <a:solidFill>
                <a:srgbClr val="0070C0"/>
              </a:solidFill>
              <a:latin typeface="微软雅黑" charset="0"/>
              <a:ea typeface="微软雅黑" charset="0"/>
              <a:cs typeface="微软雅黑" charset="0"/>
              <a:sym typeface="+mn-ea"/>
            </a:endParaRPr>
          </a:p>
          <a:p>
            <a:pPr>
              <a:lnSpc>
                <a:spcPct val="150000"/>
              </a:lnSpc>
            </a:pPr>
            <a:endParaRPr lang="zh-CN" altLang="en-US" sz="2000">
              <a:solidFill>
                <a:srgbClr val="0070C0"/>
              </a:solidFill>
              <a:latin typeface="微软雅黑" charset="0"/>
              <a:ea typeface="微软雅黑" charset="0"/>
              <a:cs typeface="微软雅黑" charset="0"/>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
          <p:cNvSpPr txBox="1"/>
          <p:nvPr/>
        </p:nvSpPr>
        <p:spPr>
          <a:xfrm>
            <a:off x="1687830" y="636270"/>
            <a:ext cx="9796145" cy="5539105"/>
          </a:xfrm>
          <a:prstGeom prst="rect">
            <a:avLst/>
          </a:prstGeom>
          <a:noFill/>
          <a:ln w="9525">
            <a:noFill/>
          </a:ln>
        </p:spPr>
        <p:txBody>
          <a:bodyPr wrap="square" anchor="t" anchorCtr="0">
            <a:spAutoFit/>
          </a:bodyPr>
          <a:p>
            <a:pPr>
              <a:lnSpc>
                <a:spcPct val="150000"/>
              </a:lnSpc>
            </a:pPr>
            <a:r>
              <a:rPr lang="en-US" altLang="zh-CN" sz="2000">
                <a:solidFill>
                  <a:srgbClr val="0070C0"/>
                </a:solidFill>
                <a:latin typeface="微软雅黑" charset="0"/>
                <a:ea typeface="微软雅黑" charset="0"/>
                <a:cs typeface="微软雅黑" charset="0"/>
                <a:sym typeface="+mn-ea"/>
              </a:rPr>
              <a:t>      </a:t>
            </a:r>
            <a:r>
              <a:rPr lang="en-US" altLang="zh-CN" sz="1800">
                <a:solidFill>
                  <a:srgbClr val="0070C0"/>
                </a:solidFill>
                <a:latin typeface="微软雅黑" charset="0"/>
                <a:ea typeface="微软雅黑" charset="0"/>
                <a:cs typeface="微软雅黑" charset="0"/>
                <a:sym typeface="+mn-ea"/>
              </a:rPr>
              <a:t>经财政部门调查，招标文件规定：“截至开标之日，经‘信用中国’网站、‘信用河南’网站失信黑名单、‘信用河南’重大税收违法案件信息公示平台、‘中国政府采购网’网站政府采购严重违法失信行为信息记录，被列入失信被执行人、重大税收违法案件当事人名单、政府采购严重违法失信行为记录名单的不得参加本采购项目。评标委员会以评审现场查询记录为准”。另查明，代理机构H于某年发布的“关于暂停B公司参与网上竞价资格的公告”记载：“B公司在服务器及配件采购项目中报价时间截止后，未按竞价规则履约。根据《代理机构H网上竞价管理办法》有关规定，自本公告发布之时起暂停B公司网上竞价资格一年”。对此，财政部认为：经调查，截至开标之日，未发现B公司存在重大违法记录，符合招标文件要求。C公司举报事项缺乏事实依据</a:t>
            </a:r>
            <a:r>
              <a:rPr lang="zh-CN" altLang="en-US" sz="1800">
                <a:solidFill>
                  <a:srgbClr val="0070C0"/>
                </a:solidFill>
                <a:latin typeface="微软雅黑" charset="0"/>
                <a:ea typeface="微软雅黑" charset="0"/>
                <a:cs typeface="微软雅黑" charset="0"/>
                <a:sym typeface="+mn-ea"/>
              </a:rPr>
              <a:t>，</a:t>
            </a:r>
            <a:r>
              <a:rPr lang="en-US" altLang="zh-CN" sz="1800">
                <a:solidFill>
                  <a:srgbClr val="0070C0"/>
                </a:solidFill>
                <a:latin typeface="微软雅黑" charset="0"/>
                <a:ea typeface="微软雅黑" charset="0"/>
                <a:cs typeface="微软雅黑" charset="0"/>
                <a:sym typeface="+mn-ea"/>
              </a:rPr>
              <a:t>举报不成立。</a:t>
            </a:r>
            <a:endParaRPr lang="en-US" altLang="zh-CN" sz="1800">
              <a:solidFill>
                <a:srgbClr val="0070C0"/>
              </a:solidFill>
              <a:latin typeface="微软雅黑" charset="0"/>
              <a:ea typeface="微软雅黑" charset="0"/>
              <a:cs typeface="微软雅黑" charset="0"/>
              <a:sym typeface="+mn-ea"/>
            </a:endParaRPr>
          </a:p>
          <a:p>
            <a:pPr>
              <a:lnSpc>
                <a:spcPct val="150000"/>
              </a:lnSpc>
            </a:pPr>
            <a:endParaRPr lang="en-US" altLang="zh-CN" sz="1800">
              <a:solidFill>
                <a:srgbClr val="0070C0"/>
              </a:solidFill>
              <a:latin typeface="微软雅黑" charset="0"/>
              <a:ea typeface="微软雅黑" charset="0"/>
              <a:cs typeface="微软雅黑" charset="0"/>
              <a:sym typeface="+mn-ea"/>
            </a:endParaRPr>
          </a:p>
          <a:p>
            <a:pPr>
              <a:lnSpc>
                <a:spcPct val="150000"/>
              </a:lnSpc>
            </a:pPr>
            <a:r>
              <a:rPr lang="en-US" altLang="zh-CN" sz="1800">
                <a:solidFill>
                  <a:srgbClr val="0070C0"/>
                </a:solidFill>
                <a:latin typeface="微软雅黑" charset="0"/>
                <a:ea typeface="微软雅黑" charset="0"/>
                <a:cs typeface="微软雅黑" charset="0"/>
                <a:sym typeface="+mn-ea"/>
              </a:rPr>
              <a:t>     </a:t>
            </a:r>
            <a:r>
              <a:rPr lang="en-US" altLang="zh-CN" sz="1800">
                <a:solidFill>
                  <a:schemeClr val="tx1"/>
                </a:solidFill>
                <a:latin typeface="微软雅黑" charset="0"/>
                <a:ea typeface="微软雅黑" charset="0"/>
                <a:cs typeface="微软雅黑" charset="0"/>
                <a:sym typeface="+mn-ea"/>
              </a:rPr>
              <a:t> </a:t>
            </a:r>
            <a:r>
              <a:rPr lang="en-US" altLang="zh-CN" sz="1800">
                <a:solidFill>
                  <a:schemeClr val="tx1"/>
                </a:solidFill>
                <a:latin typeface="微软雅黑" charset="0"/>
                <a:ea typeface="微软雅黑" charset="0"/>
                <a:cs typeface="微软雅黑" charset="0"/>
                <a:sym typeface="+mn-ea"/>
              </a:rPr>
              <a:t>总结：重大违法记录主要是基于对供应商违法行为的刑事、行政处罚而产生的，</a:t>
            </a:r>
            <a:r>
              <a:rPr lang="zh-CN" altLang="en-US" sz="1800">
                <a:solidFill>
                  <a:schemeClr val="tx1"/>
                </a:solidFill>
                <a:latin typeface="微软雅黑" charset="0"/>
                <a:ea typeface="微软雅黑" charset="0"/>
                <a:cs typeface="微软雅黑" charset="0"/>
                <a:sym typeface="+mn-ea"/>
              </a:rPr>
              <a:t>失信被执行人是因不履行生效判决所明确的义务而被法院所列入的，</a:t>
            </a:r>
            <a:r>
              <a:rPr lang="en-US" altLang="zh-CN" sz="1800">
                <a:solidFill>
                  <a:schemeClr val="tx1"/>
                </a:solidFill>
                <a:latin typeface="微软雅黑" charset="0"/>
                <a:ea typeface="微软雅黑" charset="0"/>
                <a:cs typeface="微软雅黑" charset="0"/>
                <a:sym typeface="+mn-ea"/>
              </a:rPr>
              <a:t>在没有刑事、行政处罚</a:t>
            </a:r>
            <a:r>
              <a:rPr lang="zh-CN" altLang="en-US" sz="1800">
                <a:solidFill>
                  <a:schemeClr val="tx1"/>
                </a:solidFill>
                <a:latin typeface="微软雅黑" charset="0"/>
                <a:ea typeface="微软雅黑" charset="0"/>
                <a:cs typeface="微软雅黑" charset="0"/>
                <a:sym typeface="+mn-ea"/>
              </a:rPr>
              <a:t>及列入</a:t>
            </a:r>
            <a:r>
              <a:rPr lang="zh-CN" altLang="en-US" sz="1800">
                <a:latin typeface="微软雅黑" charset="0"/>
                <a:ea typeface="微软雅黑" charset="0"/>
                <a:cs typeface="微软雅黑" charset="0"/>
                <a:sym typeface="+mn-ea"/>
              </a:rPr>
              <a:t>失信被执行人</a:t>
            </a:r>
            <a:r>
              <a:rPr lang="en-US" altLang="zh-CN" sz="1800">
                <a:solidFill>
                  <a:schemeClr val="tx1"/>
                </a:solidFill>
                <a:latin typeface="微软雅黑" charset="0"/>
                <a:ea typeface="微软雅黑" charset="0"/>
                <a:cs typeface="微软雅黑" charset="0"/>
                <a:sym typeface="+mn-ea"/>
              </a:rPr>
              <a:t>的情况下，任何单位不得以信用记录等形式限制供应商参与政府采购活动。</a:t>
            </a:r>
            <a:endParaRPr lang="en-US" altLang="zh-CN" sz="1800">
              <a:solidFill>
                <a:schemeClr val="tx1"/>
              </a:solidFill>
              <a:latin typeface="微软雅黑" charset="0"/>
              <a:ea typeface="微软雅黑" charset="0"/>
              <a:cs typeface="微软雅黑" charset="0"/>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
          <p:cNvSpPr txBox="1"/>
          <p:nvPr/>
        </p:nvSpPr>
        <p:spPr>
          <a:xfrm>
            <a:off x="1687830" y="636270"/>
            <a:ext cx="9437370" cy="5584825"/>
          </a:xfrm>
          <a:prstGeom prst="rect">
            <a:avLst/>
          </a:prstGeom>
          <a:noFill/>
          <a:ln w="9525">
            <a:noFill/>
          </a:ln>
        </p:spPr>
        <p:txBody>
          <a:bodyPr wrap="square" anchor="t" anchorCtr="0">
            <a:spAutoFit/>
          </a:bodyPr>
          <a:p>
            <a:pPr>
              <a:lnSpc>
                <a:spcPct val="150000"/>
              </a:lnSpc>
            </a:pPr>
            <a:r>
              <a:rPr lang="zh-CN" altLang="en-US" sz="2000">
                <a:solidFill>
                  <a:srgbClr val="0070C0"/>
                </a:solidFill>
                <a:latin typeface="微软雅黑" charset="0"/>
                <a:ea typeface="微软雅黑" charset="0"/>
                <a:cs typeface="微软雅黑" charset="0"/>
                <a:sym typeface="+mn-ea"/>
              </a:rPr>
              <a:t>案例</a:t>
            </a:r>
            <a:r>
              <a:rPr lang="en-US" altLang="zh-CN" sz="2000">
                <a:solidFill>
                  <a:srgbClr val="0070C0"/>
                </a:solidFill>
                <a:latin typeface="微软雅黑" charset="0"/>
                <a:ea typeface="微软雅黑" charset="0"/>
                <a:cs typeface="微软雅黑" charset="0"/>
                <a:sym typeface="+mn-ea"/>
              </a:rPr>
              <a:t>3</a:t>
            </a:r>
            <a:r>
              <a:rPr lang="zh-CN" altLang="en-US" sz="2000">
                <a:solidFill>
                  <a:srgbClr val="0070C0"/>
                </a:solidFill>
                <a:latin typeface="微软雅黑" charset="0"/>
                <a:ea typeface="微软雅黑" charset="0"/>
                <a:cs typeface="微软雅黑" charset="0"/>
                <a:sym typeface="+mn-ea"/>
              </a:rPr>
              <a:t>：</a:t>
            </a:r>
            <a:endParaRPr lang="zh-CN" altLang="en-US" sz="2000">
              <a:solidFill>
                <a:srgbClr val="0070C0"/>
              </a:solidFill>
              <a:latin typeface="微软雅黑" charset="0"/>
              <a:ea typeface="微软雅黑" charset="0"/>
              <a:cs typeface="微软雅黑" charset="0"/>
              <a:sym typeface="+mn-ea"/>
            </a:endParaRPr>
          </a:p>
          <a:p>
            <a:pPr>
              <a:lnSpc>
                <a:spcPct val="150000"/>
              </a:lnSpc>
            </a:pPr>
            <a:r>
              <a:rPr lang="en-US" altLang="zh-CN" sz="2000">
                <a:solidFill>
                  <a:srgbClr val="0070C0"/>
                </a:solidFill>
                <a:latin typeface="微软雅黑" charset="0"/>
                <a:ea typeface="微软雅黑" charset="0"/>
                <a:cs typeface="微软雅黑" charset="0"/>
                <a:sym typeface="+mn-ea"/>
              </a:rPr>
              <a:t>    </a:t>
            </a:r>
            <a:r>
              <a:rPr lang="en-US" altLang="zh-CN" sz="1800">
                <a:solidFill>
                  <a:srgbClr val="0070C0"/>
                </a:solidFill>
                <a:latin typeface="微软雅黑" charset="0"/>
                <a:ea typeface="微软雅黑" charset="0"/>
                <a:cs typeface="微软雅黑" charset="0"/>
                <a:sym typeface="+mn-ea"/>
              </a:rPr>
              <a:t>  </a:t>
            </a:r>
            <a:r>
              <a:rPr lang="zh-CN" altLang="en-US" sz="1800">
                <a:solidFill>
                  <a:srgbClr val="0070C0"/>
                </a:solidFill>
                <a:latin typeface="微软雅黑" charset="0"/>
                <a:ea typeface="微软雅黑" charset="0"/>
                <a:cs typeface="微软雅黑" charset="0"/>
                <a:sym typeface="+mn-ea"/>
              </a:rPr>
              <a:t>采购人A委托代理机构B就该单位“管理系统项目”进行公开招标。代理机构B发布招标公告，后组织了开标、评标。经过评审，评标委员会推荐综合排名第一的C公司为第一中标候选人。采购人A查阅招投标文件及评标报告发现，C公司投标文件中5份业绩合同中的3份使用的是其子公司</a:t>
            </a:r>
            <a:r>
              <a:rPr lang="en-US" altLang="zh-CN" sz="1800">
                <a:solidFill>
                  <a:srgbClr val="0070C0"/>
                </a:solidFill>
                <a:latin typeface="微软雅黑" charset="0"/>
                <a:ea typeface="微软雅黑" charset="0"/>
                <a:cs typeface="微软雅黑" charset="0"/>
                <a:sym typeface="+mn-ea"/>
              </a:rPr>
              <a:t>Y</a:t>
            </a:r>
            <a:r>
              <a:rPr lang="zh-CN" altLang="en-US" sz="1800">
                <a:solidFill>
                  <a:srgbClr val="0070C0"/>
                </a:solidFill>
                <a:latin typeface="微软雅黑" charset="0"/>
                <a:ea typeface="微软雅黑" charset="0"/>
                <a:cs typeface="微软雅黑" charset="0"/>
                <a:sym typeface="+mn-ea"/>
              </a:rPr>
              <a:t>公司的业绩合同，但C公司该部分业绩得分为满分。且经考察发现C公司有不良信用记录。因此采购人A拒绝确定C公司为中标供应商，并决定排名第二的D公司为中标供应商，要求代理机构B发布了中标供应商为D公司的中标公告。中标公告发布后，C公司向采购人A及代理机构B提出质疑，但采购人及代理机构未作答复。于是C公司向财政部提起投诉。</a:t>
            </a:r>
            <a:endParaRPr lang="zh-CN" altLang="en-US" sz="1800">
              <a:solidFill>
                <a:srgbClr val="0070C0"/>
              </a:solidFill>
              <a:latin typeface="微软雅黑" charset="0"/>
              <a:ea typeface="微软雅黑" charset="0"/>
              <a:cs typeface="微软雅黑" charset="0"/>
              <a:sym typeface="+mn-ea"/>
            </a:endParaRPr>
          </a:p>
          <a:p>
            <a:pPr>
              <a:lnSpc>
                <a:spcPct val="150000"/>
              </a:lnSpc>
            </a:pPr>
            <a:r>
              <a:rPr lang="en-US" altLang="zh-CN" sz="1800">
                <a:solidFill>
                  <a:srgbClr val="0070C0"/>
                </a:solidFill>
                <a:latin typeface="微软雅黑" charset="0"/>
                <a:ea typeface="微软雅黑" charset="0"/>
                <a:cs typeface="微软雅黑" charset="0"/>
                <a:sym typeface="+mn-ea"/>
              </a:rPr>
              <a:t>   </a:t>
            </a:r>
            <a:endParaRPr lang="en-US" altLang="zh-CN" sz="1800">
              <a:solidFill>
                <a:srgbClr val="0070C0"/>
              </a:solidFill>
              <a:latin typeface="微软雅黑" charset="0"/>
              <a:ea typeface="微软雅黑" charset="0"/>
              <a:cs typeface="微软雅黑" charset="0"/>
              <a:sym typeface="+mn-ea"/>
            </a:endParaRPr>
          </a:p>
          <a:p>
            <a:pPr>
              <a:lnSpc>
                <a:spcPct val="150000"/>
              </a:lnSpc>
            </a:pPr>
            <a:r>
              <a:rPr lang="en-US" altLang="zh-CN" sz="1800">
                <a:solidFill>
                  <a:srgbClr val="0070C0"/>
                </a:solidFill>
                <a:latin typeface="微软雅黑" charset="0"/>
                <a:ea typeface="微软雅黑" charset="0"/>
                <a:cs typeface="微软雅黑" charset="0"/>
                <a:sym typeface="+mn-ea"/>
              </a:rPr>
              <a:t>   </a:t>
            </a:r>
            <a:endParaRPr lang="en-US" altLang="zh-CN" sz="1800">
              <a:solidFill>
                <a:srgbClr val="0070C0"/>
              </a:solidFill>
              <a:latin typeface="微软雅黑" charset="0"/>
              <a:ea typeface="微软雅黑" charset="0"/>
              <a:cs typeface="微软雅黑" charset="0"/>
              <a:sym typeface="+mn-ea"/>
            </a:endParaRPr>
          </a:p>
          <a:p>
            <a:pPr>
              <a:lnSpc>
                <a:spcPct val="150000"/>
              </a:lnSpc>
            </a:pPr>
            <a:r>
              <a:rPr lang="en-US" altLang="zh-CN" sz="1800">
                <a:solidFill>
                  <a:srgbClr val="0070C0"/>
                </a:solidFill>
                <a:latin typeface="微软雅黑" charset="0"/>
                <a:ea typeface="微软雅黑" charset="0"/>
                <a:cs typeface="微软雅黑" charset="0"/>
                <a:sym typeface="+mn-ea"/>
              </a:rPr>
              <a:t>      </a:t>
            </a:r>
            <a:r>
              <a:rPr lang="zh-CN" altLang="en-US" sz="1800">
                <a:solidFill>
                  <a:schemeClr val="tx1"/>
                </a:solidFill>
                <a:latin typeface="微软雅黑" charset="0"/>
                <a:ea typeface="微软雅黑" charset="0"/>
                <a:cs typeface="微软雅黑" charset="0"/>
                <a:sym typeface="+mn-ea"/>
              </a:rPr>
              <a:t>问：采购人A的做法正确与否？</a:t>
            </a:r>
            <a:endParaRPr lang="zh-CN" altLang="en-US" sz="1800">
              <a:solidFill>
                <a:srgbClr val="0070C0"/>
              </a:solidFill>
              <a:latin typeface="微软雅黑" charset="0"/>
              <a:ea typeface="微软雅黑" charset="0"/>
              <a:cs typeface="微软雅黑" charset="0"/>
              <a:sym typeface="+mn-ea"/>
            </a:endParaRPr>
          </a:p>
          <a:p>
            <a:pPr>
              <a:lnSpc>
                <a:spcPct val="150000"/>
              </a:lnSpc>
            </a:pPr>
            <a:endParaRPr lang="zh-CN" altLang="en-US" sz="1800">
              <a:solidFill>
                <a:srgbClr val="0070C0"/>
              </a:solidFill>
              <a:latin typeface="微软雅黑" charset="0"/>
              <a:ea typeface="微软雅黑" charset="0"/>
              <a:cs typeface="微软雅黑" charset="0"/>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
          <p:cNvSpPr txBox="1"/>
          <p:nvPr/>
        </p:nvSpPr>
        <p:spPr>
          <a:xfrm>
            <a:off x="1687830" y="636270"/>
            <a:ext cx="9917430" cy="6000750"/>
          </a:xfrm>
          <a:prstGeom prst="rect">
            <a:avLst/>
          </a:prstGeom>
          <a:noFill/>
          <a:ln w="9525">
            <a:noFill/>
          </a:ln>
        </p:spPr>
        <p:txBody>
          <a:bodyPr wrap="square" anchor="t" anchorCtr="0">
            <a:spAutoFit/>
          </a:bodyPr>
          <a:p>
            <a:pPr>
              <a:lnSpc>
                <a:spcPct val="150000"/>
              </a:lnSpc>
            </a:pPr>
            <a:r>
              <a:rPr lang="en-US" altLang="zh-CN" sz="1600">
                <a:solidFill>
                  <a:srgbClr val="0070C0"/>
                </a:solidFill>
                <a:latin typeface="微软雅黑" charset="0"/>
                <a:ea typeface="微软雅黑" charset="0"/>
                <a:cs typeface="微软雅黑" charset="0"/>
                <a:sym typeface="+mn-ea"/>
              </a:rPr>
              <a:t>      </a:t>
            </a:r>
            <a:r>
              <a:rPr lang="zh-CN" altLang="en-US" sz="1600">
                <a:solidFill>
                  <a:srgbClr val="0070C0"/>
                </a:solidFill>
                <a:latin typeface="微软雅黑" charset="0"/>
                <a:ea typeface="微软雅黑" charset="0"/>
                <a:cs typeface="微软雅黑" charset="0"/>
                <a:sym typeface="+mn-ea"/>
              </a:rPr>
              <a:t>经财政部门调查，本项目招标文件“评标细则”规定：“综合考虑投标人过去3年的软件开发项目业绩。每提供一个业绩得1分，本项最高得5分。”同时，C公司的投标文件中共提供了5份业绩合同，其中3份合同的当事人为</a:t>
            </a:r>
            <a:r>
              <a:rPr lang="en-US" altLang="zh-CN" sz="1600">
                <a:solidFill>
                  <a:srgbClr val="0070C0"/>
                </a:solidFill>
                <a:latin typeface="微软雅黑" charset="0"/>
                <a:ea typeface="微软雅黑" charset="0"/>
                <a:cs typeface="微软雅黑" charset="0"/>
                <a:sym typeface="+mn-ea"/>
              </a:rPr>
              <a:t>Y</a:t>
            </a:r>
            <a:r>
              <a:rPr lang="zh-CN" altLang="en-US" sz="1600">
                <a:solidFill>
                  <a:srgbClr val="0070C0"/>
                </a:solidFill>
                <a:latin typeface="微软雅黑" charset="0"/>
                <a:ea typeface="微软雅黑" charset="0"/>
                <a:cs typeface="微软雅黑" charset="0"/>
                <a:sym typeface="+mn-ea"/>
              </a:rPr>
              <a:t>公司。根据企业信用信息公示系统查询显示，C公司和</a:t>
            </a:r>
            <a:r>
              <a:rPr lang="en-US" altLang="zh-CN" sz="1600">
                <a:solidFill>
                  <a:srgbClr val="0070C0"/>
                </a:solidFill>
                <a:latin typeface="微软雅黑" charset="0"/>
                <a:ea typeface="微软雅黑" charset="0"/>
                <a:cs typeface="微软雅黑" charset="0"/>
                <a:sym typeface="+mn-ea"/>
              </a:rPr>
              <a:t>Y</a:t>
            </a:r>
            <a:r>
              <a:rPr lang="zh-CN" altLang="en-US" sz="1600">
                <a:solidFill>
                  <a:srgbClr val="0070C0"/>
                </a:solidFill>
                <a:latin typeface="微软雅黑" charset="0"/>
                <a:ea typeface="微软雅黑" charset="0"/>
                <a:cs typeface="微软雅黑" charset="0"/>
                <a:sym typeface="+mn-ea"/>
              </a:rPr>
              <a:t>公司为不同的法人主体，</a:t>
            </a:r>
            <a:r>
              <a:rPr lang="en-US" altLang="zh-CN" sz="1600">
                <a:solidFill>
                  <a:srgbClr val="0070C0"/>
                </a:solidFill>
                <a:latin typeface="微软雅黑" charset="0"/>
                <a:ea typeface="微软雅黑" charset="0"/>
                <a:cs typeface="微软雅黑" charset="0"/>
                <a:sym typeface="+mn-ea"/>
              </a:rPr>
              <a:t>Y</a:t>
            </a:r>
            <a:r>
              <a:rPr lang="zh-CN" altLang="en-US" sz="1600">
                <a:solidFill>
                  <a:srgbClr val="0070C0"/>
                </a:solidFill>
                <a:latin typeface="微软雅黑" charset="0"/>
                <a:ea typeface="微软雅黑" charset="0"/>
                <a:cs typeface="微软雅黑" charset="0"/>
                <a:sym typeface="+mn-ea"/>
              </a:rPr>
              <a:t>公司的业绩不能等同于C公司的业绩。但根据《中华人民共和国政府采购法实施条例》第四十四条和《财政部关于进一步规范政府采购评审工作有关问题的通知》（财库〔2012〕69号）的规定，除财政部规定的情形外，采购人、代理机构不得以任何理由组织重新评审或自行确定其他中标或成交供应商，不得通过对供应商进行考察等方式改变评审结果。本案中，采购人应将所发现的问题书面报告财政部，其自行确定综合排名第二的D公司为中标供应商的行为违反了《中华人民共和国政府采购法实施条例》第四十三条、第四十四条的规定。</a:t>
            </a:r>
            <a:endParaRPr lang="zh-CN" altLang="en-US" sz="1600">
              <a:solidFill>
                <a:srgbClr val="0070C0"/>
              </a:solidFill>
              <a:latin typeface="微软雅黑" charset="0"/>
              <a:ea typeface="微软雅黑" charset="0"/>
              <a:cs typeface="微软雅黑" charset="0"/>
              <a:sym typeface="+mn-ea"/>
            </a:endParaRPr>
          </a:p>
          <a:p>
            <a:pPr>
              <a:lnSpc>
                <a:spcPct val="150000"/>
              </a:lnSpc>
            </a:pPr>
            <a:endParaRPr lang="zh-CN" altLang="en-US" sz="1600">
              <a:solidFill>
                <a:srgbClr val="0070C0"/>
              </a:solidFill>
              <a:latin typeface="微软雅黑" charset="0"/>
              <a:ea typeface="微软雅黑" charset="0"/>
              <a:cs typeface="微软雅黑" charset="0"/>
              <a:sym typeface="+mn-ea"/>
            </a:endParaRPr>
          </a:p>
          <a:p>
            <a:pPr>
              <a:lnSpc>
                <a:spcPct val="150000"/>
              </a:lnSpc>
            </a:pPr>
            <a:r>
              <a:rPr lang="en-US" altLang="zh-CN" sz="1600">
                <a:solidFill>
                  <a:srgbClr val="0070C0"/>
                </a:solidFill>
                <a:latin typeface="微软雅黑" charset="0"/>
                <a:ea typeface="微软雅黑" charset="0"/>
                <a:cs typeface="微软雅黑" charset="0"/>
                <a:sym typeface="+mn-ea"/>
              </a:rPr>
              <a:t>    </a:t>
            </a:r>
            <a:r>
              <a:rPr lang="en-US" altLang="zh-CN" sz="1600">
                <a:solidFill>
                  <a:schemeClr val="tx1"/>
                </a:solidFill>
                <a:latin typeface="微软雅黑" charset="0"/>
                <a:ea typeface="微软雅黑" charset="0"/>
                <a:cs typeface="微软雅黑" charset="0"/>
                <a:sym typeface="+mn-ea"/>
              </a:rPr>
              <a:t>  </a:t>
            </a:r>
            <a:r>
              <a:rPr lang="zh-CN" altLang="en-US" sz="1600">
                <a:solidFill>
                  <a:schemeClr val="tx1"/>
                </a:solidFill>
                <a:latin typeface="微软雅黑" charset="0"/>
                <a:ea typeface="微软雅黑" charset="0"/>
                <a:cs typeface="微软雅黑" charset="0"/>
                <a:sym typeface="+mn-ea"/>
              </a:rPr>
              <a:t>总结：评审结束之后，采购人应当在评审报告推荐的中标或成交候选人中按顺序确定中标或成交供应商，除财政部规定的情形外，采购人、代理机构不得以任何理由组织重新评审，不得通过对样品进行检测、对供应商进行考察等方式改变评审结果。采购人认为排名第一的中标或成交候选人不符合招标文件要求的，应当在政府采购法实施条例规定的确定中标或成交供应商期限届满之前，书面报告本级财政部门。未经本级财政部门同意，采购人自行确定其他供应商为中标或成交供应商的行为违反了政府采购法实施条例第四十三条的规定，财政部门应当认定采购行为违法，并责令采购人重新开展采购活动。</a:t>
            </a:r>
            <a:endParaRPr lang="zh-CN" altLang="en-US" sz="1600">
              <a:solidFill>
                <a:srgbClr val="0070C0"/>
              </a:solidFill>
              <a:latin typeface="微软雅黑" charset="0"/>
              <a:ea typeface="微软雅黑" charset="0"/>
              <a:cs typeface="微软雅黑" charset="0"/>
              <a:sym typeface="+mn-ea"/>
            </a:endParaRPr>
          </a:p>
          <a:p>
            <a:pPr>
              <a:lnSpc>
                <a:spcPct val="150000"/>
              </a:lnSpc>
            </a:pPr>
            <a:endParaRPr lang="zh-CN" altLang="en-US" sz="1600">
              <a:solidFill>
                <a:srgbClr val="0070C0"/>
              </a:solidFill>
              <a:latin typeface="微软雅黑" charset="0"/>
              <a:ea typeface="微软雅黑" charset="0"/>
              <a:cs typeface="微软雅黑"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文本框 39"/>
          <p:cNvSpPr txBox="1"/>
          <p:nvPr/>
        </p:nvSpPr>
        <p:spPr>
          <a:xfrm>
            <a:off x="1423988" y="631825"/>
            <a:ext cx="8572500" cy="583565"/>
          </a:xfrm>
          <a:prstGeom prst="rect">
            <a:avLst/>
          </a:prstGeom>
          <a:noFill/>
          <a:ln w="9525">
            <a:noFill/>
          </a:ln>
        </p:spPr>
        <p:txBody>
          <a:bodyPr wrap="square" anchor="t" anchorCtr="0">
            <a:spAutoFit/>
          </a:bodyPr>
          <a:p>
            <a:r>
              <a:rPr lang="zh-CN" altLang="en-US" sz="3200" dirty="0">
                <a:latin typeface="微软雅黑" charset="0"/>
                <a:ea typeface="微软雅黑" charset="0"/>
                <a:cs typeface="张海山锐线体简" charset="0"/>
                <a:sym typeface="AvantGarde Bk BT" panose="020B0402020202020204" pitchFamily="34" charset="0"/>
              </a:rPr>
              <a:t>（</a:t>
            </a:r>
            <a:r>
              <a:rPr lang="zh-CN" altLang="en-US" sz="3200" dirty="0">
                <a:latin typeface="微软雅黑" charset="0"/>
                <a:ea typeface="微软雅黑" charset="0"/>
                <a:cs typeface="张海山锐线体简" charset="0"/>
                <a:sym typeface="AvantGarde Bk BT" panose="020B0402020202020204" pitchFamily="34" charset="0"/>
              </a:rPr>
              <a:t>一）何为政府采购项目？</a:t>
            </a:r>
            <a:endParaRPr lang="zh-CN" altLang="en-US" sz="3200" dirty="0">
              <a:latin typeface="微软雅黑" charset="0"/>
              <a:ea typeface="微软雅黑" charset="0"/>
              <a:sym typeface="AvantGarde Bk BT" panose="020B0402020202020204" pitchFamily="34" charset="0"/>
            </a:endParaRPr>
          </a:p>
        </p:txBody>
      </p:sp>
      <p:sp>
        <p:nvSpPr>
          <p:cNvPr id="18434" name="文本框 1"/>
          <p:cNvSpPr txBox="1"/>
          <p:nvPr/>
        </p:nvSpPr>
        <p:spPr>
          <a:xfrm>
            <a:off x="1723390" y="1608138"/>
            <a:ext cx="10069513" cy="4523105"/>
          </a:xfrm>
          <a:prstGeom prst="rect">
            <a:avLst/>
          </a:prstGeom>
          <a:noFill/>
          <a:ln w="9525">
            <a:noFill/>
          </a:ln>
        </p:spPr>
        <p:txBody>
          <a:bodyPr wrap="square" anchor="t" anchorCtr="0">
            <a:spAutoFit/>
          </a:bodyPr>
          <a:p>
            <a:pPr>
              <a:lnSpc>
                <a:spcPct val="150000"/>
              </a:lnSpc>
            </a:pPr>
            <a:r>
              <a:rPr lang="zh-CN" altLang="en-US" sz="2400">
                <a:latin typeface="微软雅黑" charset="0"/>
                <a:ea typeface="微软雅黑" charset="0"/>
                <a:cs typeface="微软雅黑" charset="0"/>
              </a:rPr>
              <a:t> 政府采购项目的</a:t>
            </a:r>
            <a:r>
              <a:rPr lang="zh-CN" altLang="en-US" sz="2400">
                <a:solidFill>
                  <a:srgbClr val="FF0000"/>
                </a:solidFill>
                <a:latin typeface="微软雅黑" charset="0"/>
                <a:ea typeface="微软雅黑" charset="0"/>
                <a:cs typeface="微软雅黑" charset="0"/>
              </a:rPr>
              <a:t>四要素</a:t>
            </a:r>
            <a:r>
              <a:rPr lang="zh-CN" altLang="en-US" sz="2400">
                <a:latin typeface="微软雅黑" charset="0"/>
                <a:ea typeface="微软雅黑" charset="0"/>
                <a:cs typeface="微软雅黑" charset="0"/>
              </a:rPr>
              <a:t>：</a:t>
            </a:r>
            <a:endParaRPr lang="zh-CN" altLang="en-US" sz="2400">
              <a:latin typeface="微软雅黑" charset="0"/>
              <a:ea typeface="微软雅黑" charset="0"/>
              <a:cs typeface="微软雅黑" charset="0"/>
            </a:endParaRPr>
          </a:p>
          <a:p>
            <a:pPr>
              <a:lnSpc>
                <a:spcPct val="150000"/>
              </a:lnSpc>
            </a:pPr>
            <a:r>
              <a:rPr lang="zh-CN" altLang="en-US" sz="2400">
                <a:latin typeface="微软雅黑" charset="0"/>
                <a:ea typeface="微软雅黑" charset="0"/>
                <a:cs typeface="微软雅黑" charset="0"/>
              </a:rPr>
              <a:t>   1、采购需求主体（采购人）：国家机关、事业单位和团体组织</a:t>
            </a:r>
            <a:endParaRPr lang="zh-CN" altLang="en-US" sz="2400">
              <a:latin typeface="微软雅黑" charset="0"/>
              <a:ea typeface="微软雅黑" charset="0"/>
              <a:cs typeface="微软雅黑" charset="0"/>
            </a:endParaRPr>
          </a:p>
          <a:p>
            <a:pPr>
              <a:lnSpc>
                <a:spcPct val="150000"/>
              </a:lnSpc>
            </a:pPr>
            <a:r>
              <a:rPr lang="zh-CN" altLang="en-US" sz="2400">
                <a:latin typeface="微软雅黑" charset="0"/>
                <a:ea typeface="微软雅黑" charset="0"/>
                <a:cs typeface="微软雅黑" charset="0"/>
              </a:rPr>
              <a:t>   2、采购资金来源：财政性资金</a:t>
            </a:r>
            <a:endParaRPr lang="zh-CN" altLang="en-US" sz="2400">
              <a:latin typeface="微软雅黑" charset="0"/>
              <a:ea typeface="微软雅黑" charset="0"/>
              <a:cs typeface="微软雅黑" charset="0"/>
            </a:endParaRPr>
          </a:p>
          <a:p>
            <a:pPr>
              <a:lnSpc>
                <a:spcPct val="150000"/>
              </a:lnSpc>
            </a:pPr>
            <a:r>
              <a:rPr lang="zh-CN" altLang="en-US" sz="2400">
                <a:latin typeface="微软雅黑" charset="0"/>
                <a:ea typeface="微软雅黑" charset="0"/>
                <a:cs typeface="微软雅黑" charset="0"/>
              </a:rPr>
              <a:t>   3、采购标的：货物、工程、服务</a:t>
            </a:r>
            <a:endParaRPr lang="zh-CN" altLang="en-US" sz="2400">
              <a:latin typeface="微软雅黑" charset="0"/>
              <a:ea typeface="微软雅黑" charset="0"/>
              <a:cs typeface="微软雅黑" charset="0"/>
            </a:endParaRPr>
          </a:p>
          <a:p>
            <a:pPr>
              <a:lnSpc>
                <a:spcPct val="150000"/>
              </a:lnSpc>
            </a:pPr>
            <a:r>
              <a:rPr lang="zh-CN" altLang="en-US" sz="2400">
                <a:latin typeface="微软雅黑" charset="0"/>
                <a:ea typeface="微软雅黑" charset="0"/>
                <a:cs typeface="微软雅黑" charset="0"/>
              </a:rPr>
              <a:t>   4、采购标的的范围：集中采购目录以内或者采购限额标准以上</a:t>
            </a:r>
            <a:endParaRPr lang="zh-CN" altLang="en-US" sz="2400">
              <a:latin typeface="微软雅黑" charset="0"/>
              <a:ea typeface="微软雅黑" charset="0"/>
              <a:cs typeface="微软雅黑" charset="0"/>
            </a:endParaRPr>
          </a:p>
          <a:p>
            <a:pPr>
              <a:lnSpc>
                <a:spcPct val="150000"/>
              </a:lnSpc>
            </a:pPr>
            <a:r>
              <a:rPr lang="en-US" altLang="zh-CN" sz="2400">
                <a:latin typeface="微软雅黑" charset="0"/>
                <a:ea typeface="微软雅黑" charset="0"/>
                <a:cs typeface="微软雅黑" charset="0"/>
              </a:rPr>
              <a:t>    </a:t>
            </a:r>
            <a:r>
              <a:rPr lang="zh-CN" altLang="en-US" sz="2400">
                <a:latin typeface="微软雅黑" charset="0"/>
                <a:ea typeface="微软雅黑" charset="0"/>
                <a:cs typeface="微软雅黑" charset="0"/>
              </a:rPr>
              <a:t>以上四要素缺少任何一项就不属于政府采购项目。</a:t>
            </a:r>
            <a:endParaRPr lang="zh-CN" altLang="en-US" sz="2400">
              <a:latin typeface="微软雅黑" charset="0"/>
              <a:ea typeface="微软雅黑" charset="0"/>
              <a:cs typeface="微软雅黑" charset="0"/>
            </a:endParaRPr>
          </a:p>
          <a:p>
            <a:pPr>
              <a:lnSpc>
                <a:spcPct val="150000"/>
              </a:lnSpc>
            </a:pPr>
            <a:endParaRPr lang="zh-CN" altLang="en-US" sz="2400">
              <a:latin typeface="微软雅黑" charset="0"/>
              <a:ea typeface="微软雅黑" charset="0"/>
              <a:cs typeface="微软雅黑" charset="0"/>
            </a:endParaRPr>
          </a:p>
          <a:p>
            <a:pPr>
              <a:lnSpc>
                <a:spcPct val="150000"/>
              </a:lnSpc>
            </a:pPr>
            <a:r>
              <a:rPr lang="zh-CN" altLang="en-US" sz="2400">
                <a:solidFill>
                  <a:srgbClr val="0070C0"/>
                </a:solidFill>
                <a:latin typeface="微软雅黑" charset="0"/>
                <a:ea typeface="微软雅黑" charset="0"/>
                <a:cs typeface="微软雅黑" charset="0"/>
              </a:rPr>
              <a:t>问：某高校通过银行贷款建设体育场，该项目是否属于政府采购项目？</a:t>
            </a:r>
            <a:endParaRPr lang="zh-CN" altLang="en-US" sz="2400">
              <a:solidFill>
                <a:srgbClr val="0070C0"/>
              </a:solidFill>
              <a:latin typeface="微软雅黑" charset="0"/>
              <a:ea typeface="微软雅黑" charset="0"/>
              <a:cs typeface="微软雅黑"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
          <p:cNvSpPr txBox="1"/>
          <p:nvPr/>
        </p:nvSpPr>
        <p:spPr>
          <a:xfrm>
            <a:off x="1687830" y="636270"/>
            <a:ext cx="9725660" cy="6000750"/>
          </a:xfrm>
          <a:prstGeom prst="rect">
            <a:avLst/>
          </a:prstGeom>
          <a:noFill/>
          <a:ln w="9525">
            <a:noFill/>
          </a:ln>
        </p:spPr>
        <p:txBody>
          <a:bodyPr wrap="square" anchor="t" anchorCtr="0">
            <a:spAutoFit/>
          </a:bodyPr>
          <a:p>
            <a:pPr>
              <a:lnSpc>
                <a:spcPct val="150000"/>
              </a:lnSpc>
            </a:pPr>
            <a:r>
              <a:rPr lang="zh-CN" altLang="en-US" sz="2000">
                <a:solidFill>
                  <a:srgbClr val="0070C0"/>
                </a:solidFill>
                <a:latin typeface="微软雅黑" charset="0"/>
                <a:ea typeface="微软雅黑" charset="0"/>
                <a:cs typeface="微软雅黑" charset="0"/>
                <a:sym typeface="+mn-ea"/>
              </a:rPr>
              <a:t>案例</a:t>
            </a:r>
            <a:r>
              <a:rPr lang="en-US" altLang="zh-CN" sz="2000">
                <a:solidFill>
                  <a:srgbClr val="0070C0"/>
                </a:solidFill>
                <a:latin typeface="微软雅黑" charset="0"/>
                <a:ea typeface="微软雅黑" charset="0"/>
                <a:cs typeface="微软雅黑" charset="0"/>
                <a:sym typeface="+mn-ea"/>
              </a:rPr>
              <a:t>4</a:t>
            </a:r>
            <a:r>
              <a:rPr lang="zh-CN" altLang="en-US" sz="2000">
                <a:solidFill>
                  <a:srgbClr val="0070C0"/>
                </a:solidFill>
                <a:latin typeface="微软雅黑" charset="0"/>
                <a:ea typeface="微软雅黑" charset="0"/>
                <a:cs typeface="微软雅黑" charset="0"/>
                <a:sym typeface="+mn-ea"/>
              </a:rPr>
              <a:t>：</a:t>
            </a:r>
            <a:endParaRPr lang="zh-CN" altLang="en-US" sz="2000">
              <a:solidFill>
                <a:srgbClr val="0070C0"/>
              </a:solidFill>
              <a:latin typeface="微软雅黑" charset="0"/>
              <a:ea typeface="微软雅黑" charset="0"/>
              <a:cs typeface="微软雅黑" charset="0"/>
              <a:sym typeface="+mn-ea"/>
            </a:endParaRPr>
          </a:p>
          <a:p>
            <a:pPr>
              <a:lnSpc>
                <a:spcPct val="150000"/>
              </a:lnSpc>
            </a:pPr>
            <a:r>
              <a:rPr lang="en-US" altLang="zh-CN" sz="2000">
                <a:solidFill>
                  <a:srgbClr val="0070C0"/>
                </a:solidFill>
                <a:latin typeface="微软雅黑" charset="0"/>
                <a:ea typeface="微软雅黑" charset="0"/>
                <a:cs typeface="微软雅黑" charset="0"/>
                <a:sym typeface="+mn-ea"/>
              </a:rPr>
              <a:t>    </a:t>
            </a:r>
            <a:r>
              <a:rPr lang="en-US" altLang="zh-CN" sz="1800">
                <a:solidFill>
                  <a:srgbClr val="0070C0"/>
                </a:solidFill>
                <a:latin typeface="微软雅黑" charset="0"/>
                <a:ea typeface="微软雅黑" charset="0"/>
                <a:cs typeface="微软雅黑" charset="0"/>
                <a:sym typeface="+mn-ea"/>
              </a:rPr>
              <a:t>  </a:t>
            </a:r>
            <a:r>
              <a:rPr lang="zh-CN" altLang="en-US" sz="1800">
                <a:solidFill>
                  <a:srgbClr val="0070C0"/>
                </a:solidFill>
                <a:latin typeface="微软雅黑" charset="0"/>
                <a:ea typeface="微软雅黑" charset="0"/>
                <a:cs typeface="微软雅黑" charset="0"/>
                <a:sym typeface="+mn-ea"/>
              </a:rPr>
              <a:t>采购人A就该单位“灯具设备采购项目”委托K代理机构组织公开招标工作。6月30日发布了招标公告，7月5日发布了变更公告。后组织了开标、评标。经过评审，评标委员会推荐综合排名第一的B公司为中标候选人，K代理机构在得到采购人对评标结果的确认后，在中国政府采购网发布了中标公告。公告发布后，G公司对本次评标结果提出质疑，称：中标供应商B公司投标产品不满足招标文件关于技术指标m的要求。</a:t>
            </a:r>
            <a:endParaRPr lang="zh-CN" altLang="en-US" sz="1800">
              <a:solidFill>
                <a:srgbClr val="0070C0"/>
              </a:solidFill>
              <a:latin typeface="微软雅黑" charset="0"/>
              <a:ea typeface="微软雅黑" charset="0"/>
              <a:cs typeface="微软雅黑" charset="0"/>
              <a:sym typeface="+mn-ea"/>
            </a:endParaRPr>
          </a:p>
          <a:p>
            <a:pPr>
              <a:lnSpc>
                <a:spcPct val="150000"/>
              </a:lnSpc>
            </a:pPr>
            <a:r>
              <a:rPr lang="en-US" altLang="zh-CN" sz="1800">
                <a:solidFill>
                  <a:srgbClr val="0070C0"/>
                </a:solidFill>
                <a:latin typeface="微软雅黑" charset="0"/>
                <a:ea typeface="微软雅黑" charset="0"/>
                <a:cs typeface="微软雅黑" charset="0"/>
                <a:sym typeface="+mn-ea"/>
              </a:rPr>
              <a:t>      </a:t>
            </a:r>
            <a:r>
              <a:rPr lang="zh-CN" altLang="en-US" sz="1800">
                <a:solidFill>
                  <a:srgbClr val="0070C0"/>
                </a:solidFill>
                <a:latin typeface="微软雅黑" charset="0"/>
                <a:ea typeface="微软雅黑" charset="0"/>
                <a:cs typeface="微软雅黑" charset="0"/>
                <a:sym typeface="+mn-ea"/>
              </a:rPr>
              <a:t>K代理机构在收到质疑后，组织原评标委员会进行复核。原评标委员会出具的复核意见称：K代理机构已于7月5日发布变更公告，公告中已将产品技术指标m降低为n，但因工作失误，其中部分内容未作相应变更。更正公告发布后，通过邮件和电话的方式分别通知各投标人。从投标人提交的投标文件内容来看，各投标人已理解投标产品的技术指标由m降低为n。在评审中，评标委员会以n标准为评标基础进行评标，认为B公司提交的产品符合招标文件要求。同时，评标委员会对实际提交产品符合m标准的投标人予以了加分。G公司对此质疑答复不满，向财政部门提出投诉。</a:t>
            </a:r>
            <a:endParaRPr lang="zh-CN" altLang="en-US" sz="1800">
              <a:solidFill>
                <a:srgbClr val="0070C0"/>
              </a:solidFill>
              <a:latin typeface="微软雅黑" charset="0"/>
              <a:ea typeface="微软雅黑" charset="0"/>
              <a:cs typeface="微软雅黑" charset="0"/>
              <a:sym typeface="+mn-ea"/>
            </a:endParaRPr>
          </a:p>
          <a:p>
            <a:pPr>
              <a:lnSpc>
                <a:spcPct val="150000"/>
              </a:lnSpc>
            </a:pPr>
            <a:endParaRPr lang="zh-CN" altLang="en-US" sz="1800">
              <a:solidFill>
                <a:srgbClr val="0070C0"/>
              </a:solidFill>
              <a:latin typeface="微软雅黑" charset="0"/>
              <a:ea typeface="微软雅黑" charset="0"/>
              <a:cs typeface="微软雅黑" charset="0"/>
              <a:sym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
          <p:cNvSpPr txBox="1"/>
          <p:nvPr/>
        </p:nvSpPr>
        <p:spPr>
          <a:xfrm>
            <a:off x="1699895" y="384810"/>
            <a:ext cx="9725660" cy="5908040"/>
          </a:xfrm>
          <a:prstGeom prst="rect">
            <a:avLst/>
          </a:prstGeom>
          <a:noFill/>
          <a:ln w="9525">
            <a:noFill/>
          </a:ln>
        </p:spPr>
        <p:txBody>
          <a:bodyPr wrap="square" anchor="t" anchorCtr="0">
            <a:spAutoFit/>
          </a:bodyPr>
          <a:p>
            <a:pPr>
              <a:lnSpc>
                <a:spcPct val="150000"/>
              </a:lnSpc>
            </a:pPr>
            <a:r>
              <a:rPr lang="en-US" altLang="zh-CN" sz="1800">
                <a:solidFill>
                  <a:srgbClr val="0070C0"/>
                </a:solidFill>
                <a:latin typeface="微软雅黑" charset="0"/>
                <a:ea typeface="微软雅黑" charset="0"/>
                <a:cs typeface="微软雅黑" charset="0"/>
                <a:sym typeface="+mn-ea"/>
              </a:rPr>
              <a:t>      </a:t>
            </a:r>
            <a:r>
              <a:rPr lang="zh-CN" altLang="en-US" sz="1800">
                <a:solidFill>
                  <a:srgbClr val="0070C0"/>
                </a:solidFill>
                <a:latin typeface="微软雅黑" charset="0"/>
                <a:ea typeface="微软雅黑" charset="0"/>
                <a:cs typeface="微软雅黑" charset="0"/>
                <a:sym typeface="+mn-ea"/>
              </a:rPr>
              <a:t>财政部门调取了本项目的采购文件、响应文件和评标报告等资料。调查发现，原招标文件中对产品技术指标共有4处要求为m。采购人、代理机构及潜在投标人现场勘察后，认为应将产品技术指标由m降低为n。7月5日，代理机构发布更正公告，将标准更改为n，但由于采购人和代理机构的工作失误，更正公告中仅将2处技术指标降低为n，另2处技术指标仍为m。在评审过程中，关于产品技术指标，评审委员会以n标准为评标基础进行评标，对符合m标准的予以加分。</a:t>
            </a:r>
            <a:endParaRPr lang="zh-CN" altLang="en-US" sz="1800">
              <a:solidFill>
                <a:srgbClr val="0070C0"/>
              </a:solidFill>
              <a:latin typeface="微软雅黑" charset="0"/>
              <a:ea typeface="微软雅黑" charset="0"/>
              <a:cs typeface="微软雅黑" charset="0"/>
              <a:sym typeface="+mn-ea"/>
            </a:endParaRPr>
          </a:p>
          <a:p>
            <a:pPr>
              <a:lnSpc>
                <a:spcPct val="150000"/>
              </a:lnSpc>
            </a:pPr>
            <a:endParaRPr lang="zh-CN" altLang="en-US" sz="1800">
              <a:solidFill>
                <a:srgbClr val="0070C0"/>
              </a:solidFill>
              <a:latin typeface="微软雅黑" charset="0"/>
              <a:ea typeface="微软雅黑" charset="0"/>
              <a:cs typeface="微软雅黑" charset="0"/>
              <a:sym typeface="+mn-ea"/>
            </a:endParaRPr>
          </a:p>
          <a:p>
            <a:pPr>
              <a:lnSpc>
                <a:spcPct val="150000"/>
              </a:lnSpc>
            </a:pPr>
            <a:r>
              <a:rPr lang="en-US" altLang="zh-CN" sz="1800">
                <a:solidFill>
                  <a:srgbClr val="0070C0"/>
                </a:solidFill>
                <a:latin typeface="微软雅黑" charset="0"/>
                <a:ea typeface="微软雅黑" charset="0"/>
                <a:cs typeface="微软雅黑" charset="0"/>
                <a:sym typeface="+mn-ea"/>
              </a:rPr>
              <a:t>      </a:t>
            </a:r>
            <a:r>
              <a:rPr lang="zh-CN" altLang="en-US" sz="1800">
                <a:solidFill>
                  <a:schemeClr val="tx1"/>
                </a:solidFill>
                <a:latin typeface="微软雅黑" charset="0"/>
                <a:ea typeface="微软雅黑" charset="0"/>
                <a:cs typeface="微软雅黑" charset="0"/>
                <a:sym typeface="+mn-ea"/>
              </a:rPr>
              <a:t>问题分析与处理情况：本案反映了政府采购中因采购人和代理机构的工作失误，导致采购文件中关于产品技术指标互相矛盾的问题。采购文件中关于产品技术指标的要求不一致、前后矛盾，导致供应商投标标准不一致，所投产品的型号及报价也不同，直接影响评审环节，对采购结果的公正性造成了影响。</a:t>
            </a:r>
            <a:endParaRPr lang="zh-CN" altLang="en-US" sz="1800">
              <a:solidFill>
                <a:schemeClr val="tx1"/>
              </a:solidFill>
              <a:latin typeface="微软雅黑" charset="0"/>
              <a:ea typeface="微软雅黑" charset="0"/>
              <a:cs typeface="微软雅黑" charset="0"/>
              <a:sym typeface="+mn-ea"/>
            </a:endParaRPr>
          </a:p>
          <a:p>
            <a:pPr>
              <a:lnSpc>
                <a:spcPct val="150000"/>
              </a:lnSpc>
            </a:pPr>
            <a:r>
              <a:rPr lang="zh-CN" altLang="en-US" sz="1800">
                <a:solidFill>
                  <a:schemeClr val="tx1"/>
                </a:solidFill>
                <a:latin typeface="微软雅黑" charset="0"/>
                <a:ea typeface="微软雅黑" charset="0"/>
                <a:cs typeface="微软雅黑" charset="0"/>
                <a:sym typeface="+mn-ea"/>
              </a:rPr>
              <a:t>　　因此，根据《中华人民共和国政府采购法》第三十六条第一款第（二）项规定，本项目招标采购中出现了影响采购结果公正性的违法、违规行为。财政部门做出处理决定，责令采购人废标。针对本项目招标文件和更正公告编制不规范的问题，责令限期整改。</a:t>
            </a:r>
            <a:endParaRPr lang="zh-CN" altLang="en-US" sz="1800">
              <a:solidFill>
                <a:schemeClr val="tx1"/>
              </a:solidFill>
              <a:latin typeface="微软雅黑" charset="0"/>
              <a:ea typeface="微软雅黑" charset="0"/>
              <a:cs typeface="微软雅黑" charset="0"/>
              <a:sym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
          <p:cNvSpPr txBox="1"/>
          <p:nvPr/>
        </p:nvSpPr>
        <p:spPr>
          <a:xfrm>
            <a:off x="1687830" y="636270"/>
            <a:ext cx="9725660" cy="5169535"/>
          </a:xfrm>
          <a:prstGeom prst="rect">
            <a:avLst/>
          </a:prstGeom>
          <a:noFill/>
          <a:ln w="9525">
            <a:noFill/>
          </a:ln>
        </p:spPr>
        <p:txBody>
          <a:bodyPr wrap="square" anchor="t" anchorCtr="0">
            <a:spAutoFit/>
          </a:bodyPr>
          <a:p>
            <a:pPr>
              <a:lnSpc>
                <a:spcPct val="150000"/>
              </a:lnSpc>
            </a:pPr>
            <a:r>
              <a:rPr lang="zh-CN" altLang="en-US" sz="2000">
                <a:solidFill>
                  <a:srgbClr val="0070C0"/>
                </a:solidFill>
                <a:latin typeface="微软雅黑" charset="0"/>
                <a:ea typeface="微软雅黑" charset="0"/>
                <a:cs typeface="微软雅黑" charset="0"/>
                <a:sym typeface="+mn-ea"/>
              </a:rPr>
              <a:t>案例</a:t>
            </a:r>
            <a:r>
              <a:rPr lang="en-US" altLang="zh-CN" sz="2000">
                <a:solidFill>
                  <a:srgbClr val="0070C0"/>
                </a:solidFill>
                <a:latin typeface="微软雅黑" charset="0"/>
                <a:ea typeface="微软雅黑" charset="0"/>
                <a:cs typeface="微软雅黑" charset="0"/>
                <a:sym typeface="+mn-ea"/>
              </a:rPr>
              <a:t>5</a:t>
            </a:r>
            <a:r>
              <a:rPr lang="zh-CN" altLang="en-US" sz="2000">
                <a:solidFill>
                  <a:srgbClr val="0070C0"/>
                </a:solidFill>
                <a:latin typeface="微软雅黑" charset="0"/>
                <a:ea typeface="微软雅黑" charset="0"/>
                <a:cs typeface="微软雅黑" charset="0"/>
                <a:sym typeface="+mn-ea"/>
              </a:rPr>
              <a:t>：</a:t>
            </a:r>
            <a:endParaRPr lang="zh-CN" altLang="en-US" sz="2000">
              <a:solidFill>
                <a:srgbClr val="0070C0"/>
              </a:solidFill>
              <a:latin typeface="微软雅黑" charset="0"/>
              <a:ea typeface="微软雅黑" charset="0"/>
              <a:cs typeface="微软雅黑" charset="0"/>
              <a:sym typeface="+mn-ea"/>
            </a:endParaRPr>
          </a:p>
          <a:p>
            <a:pPr>
              <a:lnSpc>
                <a:spcPct val="150000"/>
              </a:lnSpc>
            </a:pPr>
            <a:r>
              <a:rPr lang="en-US" altLang="zh-CN" sz="2000">
                <a:solidFill>
                  <a:srgbClr val="0070C0"/>
                </a:solidFill>
                <a:latin typeface="微软雅黑" charset="0"/>
                <a:ea typeface="微软雅黑" charset="0"/>
                <a:cs typeface="微软雅黑" charset="0"/>
                <a:sym typeface="+mn-ea"/>
              </a:rPr>
              <a:t>    </a:t>
            </a:r>
            <a:r>
              <a:rPr lang="en-US" altLang="zh-CN" sz="1800">
                <a:solidFill>
                  <a:srgbClr val="0070C0"/>
                </a:solidFill>
                <a:latin typeface="微软雅黑" charset="0"/>
                <a:ea typeface="微软雅黑" charset="0"/>
                <a:cs typeface="微软雅黑" charset="0"/>
                <a:sym typeface="+mn-ea"/>
              </a:rPr>
              <a:t>  </a:t>
            </a:r>
            <a:r>
              <a:rPr lang="en-US" altLang="zh-CN" sz="1800">
                <a:solidFill>
                  <a:srgbClr val="0070C0"/>
                </a:solidFill>
                <a:latin typeface="微软雅黑" charset="0"/>
                <a:ea typeface="微软雅黑" charset="0"/>
                <a:cs typeface="微软雅黑" charset="0"/>
                <a:sym typeface="+mn-ea"/>
              </a:rPr>
              <a:t>A</a:t>
            </a:r>
            <a:r>
              <a:rPr lang="zh-CN" altLang="en-US" sz="1800">
                <a:solidFill>
                  <a:srgbClr val="0070C0"/>
                </a:solidFill>
                <a:latin typeface="微软雅黑" charset="0"/>
                <a:ea typeface="微软雅黑" charset="0"/>
                <a:cs typeface="微软雅黑" charset="0"/>
                <a:sym typeface="+mn-ea"/>
              </a:rPr>
              <a:t>高校</a:t>
            </a:r>
            <a:r>
              <a:rPr lang="en-US" altLang="zh-CN" sz="1800">
                <a:solidFill>
                  <a:srgbClr val="0070C0"/>
                </a:solidFill>
                <a:latin typeface="微软雅黑" charset="0"/>
                <a:ea typeface="微软雅黑" charset="0"/>
                <a:cs typeface="微软雅黑" charset="0"/>
                <a:sym typeface="+mn-ea"/>
              </a:rPr>
              <a:t>就本单位“</a:t>
            </a:r>
            <a:r>
              <a:rPr lang="zh-CN" altLang="en-US" sz="1800">
                <a:solidFill>
                  <a:srgbClr val="0070C0"/>
                </a:solidFill>
                <a:latin typeface="微软雅黑" charset="0"/>
                <a:ea typeface="微软雅黑" charset="0"/>
                <a:cs typeface="微软雅黑" charset="0"/>
                <a:sym typeface="+mn-ea"/>
              </a:rPr>
              <a:t>智慧教室建设项目</a:t>
            </a:r>
            <a:r>
              <a:rPr lang="en-US" altLang="zh-CN" sz="1800">
                <a:solidFill>
                  <a:srgbClr val="0070C0"/>
                </a:solidFill>
                <a:latin typeface="微软雅黑" charset="0"/>
                <a:ea typeface="微软雅黑" charset="0"/>
                <a:cs typeface="微软雅黑" charset="0"/>
                <a:sym typeface="+mn-ea"/>
              </a:rPr>
              <a:t>”进行公开招标。经发布招标公告，并组织了开标、评标工作后，评标委员会推荐H公司为中标供应商。</a:t>
            </a:r>
            <a:r>
              <a:rPr lang="zh-CN" altLang="en-US" sz="1800">
                <a:solidFill>
                  <a:srgbClr val="0070C0"/>
                </a:solidFill>
                <a:latin typeface="微软雅黑" charset="0"/>
                <a:ea typeface="微软雅黑" charset="0"/>
                <a:cs typeface="微软雅黑" charset="0"/>
                <a:sym typeface="+mn-ea"/>
              </a:rPr>
              <a:t>双方签订采购合同后，</a:t>
            </a:r>
            <a:r>
              <a:rPr lang="en-US" altLang="zh-CN" sz="1800">
                <a:solidFill>
                  <a:srgbClr val="0070C0"/>
                </a:solidFill>
                <a:latin typeface="微软雅黑" charset="0"/>
                <a:ea typeface="微软雅黑" charset="0"/>
                <a:cs typeface="微软雅黑" charset="0"/>
                <a:sym typeface="+mn-ea"/>
              </a:rPr>
              <a:t>A</a:t>
            </a:r>
            <a:r>
              <a:rPr lang="zh-CN" altLang="en-US" sz="1800">
                <a:solidFill>
                  <a:srgbClr val="0070C0"/>
                </a:solidFill>
                <a:latin typeface="微软雅黑" charset="0"/>
                <a:ea typeface="微软雅黑" charset="0"/>
                <a:cs typeface="微软雅黑" charset="0"/>
                <a:sym typeface="+mn-ea"/>
              </a:rPr>
              <a:t>高校依法对采购项目开展履约验收，经验收发现，</a:t>
            </a:r>
            <a:r>
              <a:rPr lang="en-US" altLang="zh-CN" sz="1800">
                <a:solidFill>
                  <a:srgbClr val="0070C0"/>
                </a:solidFill>
                <a:latin typeface="微软雅黑" charset="0"/>
                <a:ea typeface="微软雅黑" charset="0"/>
                <a:cs typeface="微软雅黑" charset="0"/>
                <a:sym typeface="+mn-ea"/>
              </a:rPr>
              <a:t>H公司</a:t>
            </a:r>
            <a:r>
              <a:rPr lang="zh-CN" altLang="en-US" sz="1800">
                <a:solidFill>
                  <a:srgbClr val="0070C0"/>
                </a:solidFill>
                <a:latin typeface="微软雅黑" charset="0"/>
                <a:ea typeface="微软雅黑" charset="0"/>
                <a:cs typeface="微软雅黑" charset="0"/>
                <a:sym typeface="+mn-ea"/>
              </a:rPr>
              <a:t>交付的智能黑板的显示分辨率为</a:t>
            </a:r>
            <a:r>
              <a:rPr lang="en-US" altLang="zh-CN" sz="1800">
                <a:solidFill>
                  <a:srgbClr val="0070C0"/>
                </a:solidFill>
                <a:latin typeface="微软雅黑" charset="0"/>
                <a:ea typeface="微软雅黑" charset="0"/>
                <a:cs typeface="微软雅黑" charset="0"/>
                <a:sym typeface="+mn-ea"/>
              </a:rPr>
              <a:t>2K</a:t>
            </a:r>
            <a:r>
              <a:rPr lang="zh-CN" altLang="en-US" sz="1800">
                <a:solidFill>
                  <a:srgbClr val="0070C0"/>
                </a:solidFill>
                <a:latin typeface="微软雅黑" charset="0"/>
                <a:ea typeface="微软雅黑" charset="0"/>
                <a:cs typeface="微软雅黑" charset="0"/>
                <a:sym typeface="+mn-ea"/>
              </a:rPr>
              <a:t>，不符合招标文件中智能黑板的显示分辨率为</a:t>
            </a:r>
            <a:r>
              <a:rPr lang="en-US" altLang="zh-CN" sz="1800">
                <a:solidFill>
                  <a:srgbClr val="0070C0"/>
                </a:solidFill>
                <a:latin typeface="微软雅黑" charset="0"/>
                <a:ea typeface="微软雅黑" charset="0"/>
                <a:cs typeface="微软雅黑" charset="0"/>
                <a:sym typeface="+mn-ea"/>
              </a:rPr>
              <a:t>4K</a:t>
            </a:r>
            <a:r>
              <a:rPr lang="zh-CN" altLang="en-US" sz="1800">
                <a:solidFill>
                  <a:srgbClr val="0070C0"/>
                </a:solidFill>
                <a:latin typeface="微软雅黑" charset="0"/>
                <a:ea typeface="微软雅黑" charset="0"/>
                <a:cs typeface="微软雅黑" charset="0"/>
                <a:sym typeface="+mn-ea"/>
              </a:rPr>
              <a:t>的参数要求，同时</a:t>
            </a:r>
            <a:r>
              <a:rPr lang="en-US" altLang="zh-CN" sz="1800">
                <a:solidFill>
                  <a:srgbClr val="0070C0"/>
                </a:solidFill>
                <a:latin typeface="微软雅黑" charset="0"/>
                <a:ea typeface="微软雅黑" charset="0"/>
                <a:cs typeface="微软雅黑" charset="0"/>
                <a:sym typeface="+mn-ea"/>
              </a:rPr>
              <a:t>A</a:t>
            </a:r>
            <a:r>
              <a:rPr lang="zh-CN" altLang="en-US" sz="1800">
                <a:solidFill>
                  <a:srgbClr val="0070C0"/>
                </a:solidFill>
                <a:latin typeface="微软雅黑" charset="0"/>
                <a:ea typeface="微软雅黑" charset="0"/>
                <a:cs typeface="微软雅黑" charset="0"/>
                <a:sym typeface="+mn-ea"/>
              </a:rPr>
              <a:t>高校发现，</a:t>
            </a:r>
            <a:r>
              <a:rPr lang="en-US" altLang="zh-CN" sz="1800">
                <a:solidFill>
                  <a:srgbClr val="0070C0"/>
                </a:solidFill>
                <a:latin typeface="微软雅黑" charset="0"/>
                <a:ea typeface="微软雅黑" charset="0"/>
                <a:cs typeface="微软雅黑" charset="0"/>
                <a:sym typeface="+mn-ea"/>
              </a:rPr>
              <a:t>H公司</a:t>
            </a:r>
            <a:r>
              <a:rPr lang="zh-CN" altLang="en-US" sz="1800">
                <a:solidFill>
                  <a:srgbClr val="0070C0"/>
                </a:solidFill>
                <a:latin typeface="微软雅黑" charset="0"/>
                <a:ea typeface="微软雅黑" charset="0"/>
                <a:cs typeface="微软雅黑" charset="0"/>
                <a:sym typeface="+mn-ea"/>
              </a:rPr>
              <a:t>交付的智能黑板产品型号，与其投标文件所载明的产品型号一致均为</a:t>
            </a:r>
            <a:r>
              <a:rPr lang="en-US" altLang="zh-CN" sz="1800">
                <a:solidFill>
                  <a:srgbClr val="0070C0"/>
                </a:solidFill>
                <a:latin typeface="微软雅黑" charset="0"/>
                <a:ea typeface="微软雅黑" charset="0"/>
                <a:cs typeface="微软雅黑" charset="0"/>
                <a:sym typeface="+mn-ea"/>
              </a:rPr>
              <a:t>XY8600</a:t>
            </a:r>
            <a:r>
              <a:rPr lang="zh-CN" altLang="en-US" sz="1800">
                <a:solidFill>
                  <a:srgbClr val="0070C0"/>
                </a:solidFill>
                <a:latin typeface="微软雅黑" charset="0"/>
                <a:ea typeface="微软雅黑" charset="0"/>
                <a:cs typeface="微软雅黑" charset="0"/>
                <a:sym typeface="+mn-ea"/>
              </a:rPr>
              <a:t>。于是</a:t>
            </a:r>
            <a:r>
              <a:rPr lang="en-US" altLang="zh-CN" sz="1800">
                <a:solidFill>
                  <a:srgbClr val="0070C0"/>
                </a:solidFill>
                <a:latin typeface="微软雅黑" charset="0"/>
                <a:ea typeface="微软雅黑" charset="0"/>
                <a:cs typeface="微软雅黑" charset="0"/>
                <a:sym typeface="+mn-ea"/>
              </a:rPr>
              <a:t>A</a:t>
            </a:r>
            <a:r>
              <a:rPr lang="zh-CN" altLang="en-US" sz="1800">
                <a:solidFill>
                  <a:srgbClr val="0070C0"/>
                </a:solidFill>
                <a:latin typeface="微软雅黑" charset="0"/>
                <a:ea typeface="微软雅黑" charset="0"/>
                <a:cs typeface="微软雅黑" charset="0"/>
                <a:sym typeface="+mn-ea"/>
              </a:rPr>
              <a:t>高校将该情况书面报告至财政部门。</a:t>
            </a:r>
            <a:endParaRPr lang="zh-CN" altLang="en-US" sz="1800">
              <a:solidFill>
                <a:srgbClr val="0070C0"/>
              </a:solidFill>
              <a:latin typeface="微软雅黑" charset="0"/>
              <a:ea typeface="微软雅黑" charset="0"/>
              <a:cs typeface="微软雅黑" charset="0"/>
              <a:sym typeface="+mn-ea"/>
            </a:endParaRPr>
          </a:p>
          <a:p>
            <a:pPr>
              <a:lnSpc>
                <a:spcPct val="150000"/>
              </a:lnSpc>
            </a:pPr>
            <a:r>
              <a:rPr lang="en-US" altLang="zh-CN" sz="1800">
                <a:solidFill>
                  <a:srgbClr val="0070C0"/>
                </a:solidFill>
                <a:latin typeface="微软雅黑" charset="0"/>
                <a:ea typeface="微软雅黑" charset="0"/>
                <a:cs typeface="微软雅黑" charset="0"/>
                <a:sym typeface="+mn-ea"/>
              </a:rPr>
              <a:t>      </a:t>
            </a:r>
            <a:r>
              <a:rPr lang="zh-CN" altLang="en-US" sz="1800">
                <a:solidFill>
                  <a:srgbClr val="0070C0"/>
                </a:solidFill>
                <a:latin typeface="微软雅黑" charset="0"/>
                <a:ea typeface="微软雅黑" charset="0"/>
                <a:cs typeface="微软雅黑" charset="0"/>
                <a:sym typeface="+mn-ea"/>
              </a:rPr>
              <a:t>经财政部门调查，</a:t>
            </a:r>
            <a:r>
              <a:rPr lang="en-US" altLang="zh-CN" sz="1800">
                <a:solidFill>
                  <a:srgbClr val="0070C0"/>
                </a:solidFill>
                <a:latin typeface="微软雅黑" charset="0"/>
                <a:ea typeface="微软雅黑" charset="0"/>
                <a:cs typeface="微软雅黑" charset="0"/>
                <a:sym typeface="+mn-ea"/>
              </a:rPr>
              <a:t>H</a:t>
            </a:r>
            <a:r>
              <a:rPr lang="zh-CN" altLang="en-US" sz="1800">
                <a:solidFill>
                  <a:srgbClr val="0070C0"/>
                </a:solidFill>
                <a:latin typeface="微软雅黑" charset="0"/>
                <a:ea typeface="微软雅黑" charset="0"/>
                <a:cs typeface="微软雅黑" charset="0"/>
                <a:sym typeface="+mn-ea"/>
              </a:rPr>
              <a:t>公司投标的</a:t>
            </a:r>
            <a:r>
              <a:rPr lang="en-US" altLang="zh-CN" sz="1800">
                <a:solidFill>
                  <a:srgbClr val="0070C0"/>
                </a:solidFill>
                <a:latin typeface="微软雅黑" charset="0"/>
                <a:ea typeface="微软雅黑" charset="0"/>
                <a:cs typeface="微软雅黑" charset="0"/>
                <a:sym typeface="+mn-ea"/>
              </a:rPr>
              <a:t>XY8600</a:t>
            </a:r>
            <a:r>
              <a:rPr lang="zh-CN" altLang="en-US" sz="1800">
                <a:solidFill>
                  <a:srgbClr val="0070C0"/>
                </a:solidFill>
                <a:latin typeface="微软雅黑" charset="0"/>
                <a:ea typeface="微软雅黑" charset="0"/>
                <a:cs typeface="微软雅黑" charset="0"/>
                <a:sym typeface="+mn-ea"/>
              </a:rPr>
              <a:t>智能黑板产品，确实系由</a:t>
            </a:r>
            <a:r>
              <a:rPr lang="en-US" altLang="zh-CN" sz="1800">
                <a:solidFill>
                  <a:srgbClr val="0070C0"/>
                </a:solidFill>
                <a:latin typeface="微软雅黑" charset="0"/>
                <a:ea typeface="微软雅黑" charset="0"/>
                <a:cs typeface="微软雅黑" charset="0"/>
                <a:sym typeface="+mn-ea"/>
              </a:rPr>
              <a:t>H</a:t>
            </a:r>
            <a:r>
              <a:rPr lang="zh-CN" altLang="en-US" sz="1800">
                <a:solidFill>
                  <a:srgbClr val="0070C0"/>
                </a:solidFill>
                <a:latin typeface="微软雅黑" charset="0"/>
                <a:ea typeface="微软雅黑" charset="0"/>
                <a:cs typeface="微软雅黑" charset="0"/>
                <a:sym typeface="+mn-ea"/>
              </a:rPr>
              <a:t>公司生产销售的合格产品，但是经调取某检测机构出具的该产品检测报告显示，该产品显示分辨率为</a:t>
            </a:r>
            <a:r>
              <a:rPr lang="en-US" altLang="zh-CN" sz="1800">
                <a:solidFill>
                  <a:srgbClr val="0070C0"/>
                </a:solidFill>
                <a:latin typeface="微软雅黑" charset="0"/>
                <a:ea typeface="微软雅黑" charset="0"/>
                <a:cs typeface="微软雅黑" charset="0"/>
                <a:sym typeface="+mn-ea"/>
              </a:rPr>
              <a:t>2K</a:t>
            </a:r>
            <a:r>
              <a:rPr lang="zh-CN" altLang="en-US" sz="1800">
                <a:solidFill>
                  <a:srgbClr val="0070C0"/>
                </a:solidFill>
                <a:latin typeface="微软雅黑" charset="0"/>
                <a:ea typeface="微软雅黑" charset="0"/>
                <a:cs typeface="微软雅黑" charset="0"/>
                <a:sym typeface="+mn-ea"/>
              </a:rPr>
              <a:t>，然而</a:t>
            </a:r>
            <a:r>
              <a:rPr lang="en-US" altLang="zh-CN" sz="1800">
                <a:solidFill>
                  <a:srgbClr val="0070C0"/>
                </a:solidFill>
                <a:latin typeface="微软雅黑" charset="0"/>
                <a:ea typeface="微软雅黑" charset="0"/>
                <a:cs typeface="微软雅黑" charset="0"/>
                <a:sym typeface="+mn-ea"/>
              </a:rPr>
              <a:t>H</a:t>
            </a:r>
            <a:r>
              <a:rPr lang="zh-CN" altLang="en-US" sz="1800">
                <a:solidFill>
                  <a:srgbClr val="0070C0"/>
                </a:solidFill>
                <a:latin typeface="微软雅黑" charset="0"/>
                <a:ea typeface="微软雅黑" charset="0"/>
                <a:cs typeface="微软雅黑" charset="0"/>
                <a:sym typeface="+mn-ea"/>
              </a:rPr>
              <a:t>公司投标文件中同一份检验报告显示该产品显示分辨率为</a:t>
            </a:r>
            <a:r>
              <a:rPr lang="en-US" altLang="zh-CN" sz="1800">
                <a:solidFill>
                  <a:srgbClr val="0070C0"/>
                </a:solidFill>
                <a:latin typeface="微软雅黑" charset="0"/>
                <a:ea typeface="微软雅黑" charset="0"/>
                <a:cs typeface="微软雅黑" charset="0"/>
                <a:sym typeface="+mn-ea"/>
              </a:rPr>
              <a:t>4K</a:t>
            </a:r>
            <a:r>
              <a:rPr lang="zh-CN" altLang="en-US" sz="1800">
                <a:solidFill>
                  <a:srgbClr val="0070C0"/>
                </a:solidFill>
                <a:latin typeface="微软雅黑" charset="0"/>
                <a:ea typeface="微软雅黑" charset="0"/>
                <a:cs typeface="微软雅黑" charset="0"/>
                <a:sym typeface="+mn-ea"/>
              </a:rPr>
              <a:t>。很明显，</a:t>
            </a:r>
            <a:r>
              <a:rPr lang="en-US" altLang="zh-CN" sz="1800">
                <a:solidFill>
                  <a:srgbClr val="0070C0"/>
                </a:solidFill>
                <a:latin typeface="微软雅黑" charset="0"/>
                <a:ea typeface="微软雅黑" charset="0"/>
                <a:cs typeface="微软雅黑" charset="0"/>
                <a:sym typeface="+mn-ea"/>
              </a:rPr>
              <a:t>H</a:t>
            </a:r>
            <a:r>
              <a:rPr lang="zh-CN" altLang="en-US" sz="1800">
                <a:solidFill>
                  <a:srgbClr val="0070C0"/>
                </a:solidFill>
                <a:latin typeface="微软雅黑" charset="0"/>
                <a:ea typeface="微软雅黑" charset="0"/>
                <a:cs typeface="微软雅黑" charset="0"/>
                <a:sym typeface="+mn-ea"/>
              </a:rPr>
              <a:t>公司在投标时，对该检验报告进行了修改、篡改。因此，财政部门根据《政府采购法》第七十七条之规定，对</a:t>
            </a:r>
            <a:r>
              <a:rPr lang="en-US" altLang="zh-CN" sz="1800">
                <a:solidFill>
                  <a:srgbClr val="0070C0"/>
                </a:solidFill>
                <a:latin typeface="微软雅黑" charset="0"/>
                <a:ea typeface="微软雅黑" charset="0"/>
                <a:cs typeface="微软雅黑" charset="0"/>
                <a:sym typeface="+mn-ea"/>
              </a:rPr>
              <a:t>H</a:t>
            </a:r>
            <a:r>
              <a:rPr lang="zh-CN" altLang="en-US" sz="1800">
                <a:solidFill>
                  <a:srgbClr val="0070C0"/>
                </a:solidFill>
                <a:latin typeface="微软雅黑" charset="0"/>
                <a:ea typeface="微软雅黑" charset="0"/>
                <a:cs typeface="微软雅黑" charset="0"/>
                <a:sym typeface="+mn-ea"/>
              </a:rPr>
              <a:t>公司提供虚假材料谋取中标的行为，取消</a:t>
            </a:r>
            <a:r>
              <a:rPr lang="zh-CN" altLang="en-US" sz="1800">
                <a:solidFill>
                  <a:srgbClr val="0070C0"/>
                </a:solidFill>
                <a:latin typeface="微软雅黑" charset="0"/>
                <a:ea typeface="微软雅黑" charset="0"/>
                <a:cs typeface="微软雅黑" charset="0"/>
                <a:sym typeface="+mn-ea"/>
              </a:rPr>
              <a:t>了其中标资格，</a:t>
            </a:r>
            <a:r>
              <a:rPr lang="zh-CN" altLang="en-US" sz="1800">
                <a:solidFill>
                  <a:srgbClr val="0070C0"/>
                </a:solidFill>
                <a:latin typeface="微软雅黑" charset="0"/>
                <a:ea typeface="微软雅黑" charset="0"/>
                <a:cs typeface="微软雅黑" charset="0"/>
                <a:sym typeface="+mn-ea"/>
              </a:rPr>
              <a:t>并对其处相应金额的罚款，列入不良行为记录名单，禁止其一年</a:t>
            </a:r>
            <a:r>
              <a:rPr lang="zh-CN" altLang="en-US" sz="1800">
                <a:solidFill>
                  <a:srgbClr val="0070C0"/>
                </a:solidFill>
                <a:latin typeface="微软雅黑" charset="0"/>
                <a:ea typeface="微软雅黑" charset="0"/>
                <a:cs typeface="微软雅黑" charset="0"/>
                <a:sym typeface="+mn-ea"/>
              </a:rPr>
              <a:t>内参加政府采购活动。</a:t>
            </a:r>
            <a:endParaRPr lang="zh-CN" altLang="en-US" sz="1800">
              <a:solidFill>
                <a:srgbClr val="0070C0"/>
              </a:solidFill>
              <a:latin typeface="微软雅黑" charset="0"/>
              <a:ea typeface="微软雅黑" charset="0"/>
              <a:cs typeface="微软雅黑" charset="0"/>
              <a:sym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
          <p:cNvSpPr txBox="1"/>
          <p:nvPr/>
        </p:nvSpPr>
        <p:spPr>
          <a:xfrm>
            <a:off x="1676400" y="528320"/>
            <a:ext cx="9725660" cy="6077585"/>
          </a:xfrm>
          <a:prstGeom prst="rect">
            <a:avLst/>
          </a:prstGeom>
          <a:noFill/>
          <a:ln w="9525">
            <a:noFill/>
          </a:ln>
        </p:spPr>
        <p:txBody>
          <a:bodyPr wrap="square" anchor="t" anchorCtr="0">
            <a:spAutoFit/>
          </a:bodyPr>
          <a:p>
            <a:pPr>
              <a:lnSpc>
                <a:spcPct val="150000"/>
              </a:lnSpc>
            </a:pPr>
            <a:r>
              <a:rPr lang="zh-CN" altLang="en-US" sz="2000">
                <a:solidFill>
                  <a:schemeClr val="tx1"/>
                </a:solidFill>
                <a:latin typeface="微软雅黑" charset="0"/>
                <a:ea typeface="微软雅黑" charset="0"/>
                <a:cs typeface="微软雅黑" charset="0"/>
                <a:sym typeface="+mn-ea"/>
              </a:rPr>
              <a:t>总结：</a:t>
            </a:r>
            <a:endParaRPr lang="zh-CN" altLang="en-US" sz="2000">
              <a:solidFill>
                <a:schemeClr val="tx1"/>
              </a:solidFill>
              <a:latin typeface="微软雅黑" charset="0"/>
              <a:ea typeface="微软雅黑" charset="0"/>
              <a:cs typeface="微软雅黑" charset="0"/>
              <a:sym typeface="+mn-ea"/>
            </a:endParaRPr>
          </a:p>
          <a:p>
            <a:pPr>
              <a:lnSpc>
                <a:spcPct val="150000"/>
              </a:lnSpc>
            </a:pPr>
            <a:r>
              <a:rPr lang="en-US" altLang="zh-CN" sz="2000">
                <a:solidFill>
                  <a:srgbClr val="0070C0"/>
                </a:solidFill>
                <a:latin typeface="微软雅黑" charset="0"/>
                <a:ea typeface="微软雅黑" charset="0"/>
                <a:cs typeface="微软雅黑" charset="0"/>
                <a:sym typeface="+mn-ea"/>
              </a:rPr>
              <a:t>    </a:t>
            </a:r>
            <a:r>
              <a:rPr lang="en-US" altLang="zh-CN" sz="1800">
                <a:solidFill>
                  <a:srgbClr val="0070C0"/>
                </a:solidFill>
                <a:latin typeface="微软雅黑" charset="0"/>
                <a:ea typeface="微软雅黑" charset="0"/>
                <a:cs typeface="微软雅黑" charset="0"/>
                <a:sym typeface="+mn-ea"/>
              </a:rPr>
              <a:t>  </a:t>
            </a:r>
            <a:r>
              <a:rPr lang="en-US" altLang="zh-CN" sz="1800">
                <a:solidFill>
                  <a:schemeClr val="tx1"/>
                </a:solidFill>
                <a:latin typeface="微软雅黑" charset="0"/>
                <a:ea typeface="微软雅黑" charset="0"/>
                <a:cs typeface="微软雅黑" charset="0"/>
                <a:sym typeface="+mn-ea"/>
              </a:rPr>
              <a:t>招标采购活动</a:t>
            </a:r>
            <a:r>
              <a:rPr lang="zh-CN" altLang="en-US" sz="1800">
                <a:solidFill>
                  <a:schemeClr val="tx1"/>
                </a:solidFill>
                <a:latin typeface="微软雅黑" charset="0"/>
                <a:ea typeface="微软雅黑" charset="0"/>
                <a:cs typeface="微软雅黑" charset="0"/>
                <a:sym typeface="+mn-ea"/>
              </a:rPr>
              <a:t>更多的</a:t>
            </a:r>
            <a:r>
              <a:rPr lang="en-US" altLang="zh-CN" sz="1800">
                <a:solidFill>
                  <a:schemeClr val="tx1"/>
                </a:solidFill>
                <a:latin typeface="微软雅黑" charset="0"/>
                <a:ea typeface="微软雅黑" charset="0"/>
                <a:cs typeface="微软雅黑" charset="0"/>
                <a:sym typeface="+mn-ea"/>
              </a:rPr>
              <a:t>是纸面</a:t>
            </a:r>
            <a:r>
              <a:rPr lang="zh-CN" altLang="en-US" sz="1800">
                <a:solidFill>
                  <a:schemeClr val="tx1"/>
                </a:solidFill>
                <a:latin typeface="微软雅黑" charset="0"/>
                <a:ea typeface="微软雅黑" charset="0"/>
                <a:cs typeface="微软雅黑" charset="0"/>
                <a:sym typeface="+mn-ea"/>
              </a:rPr>
              <a:t>工作</a:t>
            </a:r>
            <a:r>
              <a:rPr lang="en-US" altLang="zh-CN" sz="1800">
                <a:solidFill>
                  <a:schemeClr val="tx1"/>
                </a:solidFill>
                <a:latin typeface="微软雅黑" charset="0"/>
                <a:ea typeface="微软雅黑" charset="0"/>
                <a:cs typeface="微软雅黑" charset="0"/>
                <a:sym typeface="+mn-ea"/>
              </a:rPr>
              <a:t>，采购人合理的制定采购需求，投标人本着诚信提供产品及相关证明材料。为了保障政府采购的公平公正，采购人不得以规定以外的情形组织重新评审，也不得通过对样品进行检测、对供应商进行考察等方式改变评审结果。但是近些年在支持中小企业发展的采购政策下，</a:t>
            </a:r>
            <a:r>
              <a:rPr lang="zh-CN" altLang="en-US" sz="1800">
                <a:solidFill>
                  <a:schemeClr val="tx1"/>
                </a:solidFill>
                <a:latin typeface="微软雅黑" charset="0"/>
                <a:ea typeface="微软雅黑" charset="0"/>
                <a:cs typeface="微软雅黑" charset="0"/>
                <a:sym typeface="+mn-ea"/>
              </a:rPr>
              <a:t>也</a:t>
            </a:r>
            <a:r>
              <a:rPr lang="en-US" altLang="zh-CN" sz="1800">
                <a:solidFill>
                  <a:schemeClr val="tx1"/>
                </a:solidFill>
                <a:latin typeface="微软雅黑" charset="0"/>
                <a:ea typeface="微软雅黑" charset="0"/>
                <a:cs typeface="微软雅黑" charset="0"/>
                <a:sym typeface="+mn-ea"/>
              </a:rPr>
              <a:t>出现了</a:t>
            </a:r>
            <a:r>
              <a:rPr lang="zh-CN" altLang="en-US" sz="1800">
                <a:solidFill>
                  <a:schemeClr val="tx1"/>
                </a:solidFill>
                <a:latin typeface="微软雅黑" charset="0"/>
                <a:ea typeface="微软雅黑" charset="0"/>
                <a:cs typeface="微软雅黑" charset="0"/>
                <a:sym typeface="+mn-ea"/>
              </a:rPr>
              <a:t>许多以</a:t>
            </a:r>
            <a:r>
              <a:rPr lang="en-US" altLang="zh-CN" sz="1800">
                <a:solidFill>
                  <a:schemeClr val="tx1"/>
                </a:solidFill>
                <a:latin typeface="微软雅黑" charset="0"/>
                <a:ea typeface="微软雅黑" charset="0"/>
                <a:cs typeface="微软雅黑" charset="0"/>
                <a:sym typeface="+mn-ea"/>
              </a:rPr>
              <a:t>三无的“定制产品”、“缝合产品”</a:t>
            </a:r>
            <a:r>
              <a:rPr lang="zh-CN" altLang="en-US" sz="1800">
                <a:solidFill>
                  <a:schemeClr val="tx1"/>
                </a:solidFill>
                <a:latin typeface="微软雅黑" charset="0"/>
                <a:ea typeface="微软雅黑" charset="0"/>
                <a:cs typeface="微软雅黑" charset="0"/>
                <a:sym typeface="+mn-ea"/>
              </a:rPr>
              <a:t>投标的现象</a:t>
            </a:r>
            <a:r>
              <a:rPr lang="en-US" altLang="zh-CN" sz="1800">
                <a:solidFill>
                  <a:schemeClr val="tx1"/>
                </a:solidFill>
                <a:latin typeface="微软雅黑" charset="0"/>
                <a:ea typeface="微软雅黑" charset="0"/>
                <a:cs typeface="微软雅黑" charset="0"/>
                <a:sym typeface="+mn-ea"/>
              </a:rPr>
              <a:t>，给采购人带来了一定的困扰。所以严谨审慎的开展履约验收工作便是对采购人利益的最重要的保障。</a:t>
            </a:r>
            <a:endParaRPr lang="en-US" altLang="zh-CN" sz="1800">
              <a:solidFill>
                <a:schemeClr val="tx1"/>
              </a:solidFill>
              <a:latin typeface="微软雅黑" charset="0"/>
              <a:ea typeface="微软雅黑" charset="0"/>
              <a:cs typeface="微软雅黑" charset="0"/>
              <a:sym typeface="+mn-ea"/>
            </a:endParaRPr>
          </a:p>
          <a:p>
            <a:pPr>
              <a:lnSpc>
                <a:spcPct val="150000"/>
              </a:lnSpc>
              <a:spcBef>
                <a:spcPts val="600"/>
              </a:spcBef>
            </a:pPr>
            <a:r>
              <a:rPr lang="en-US" altLang="zh-CN" sz="1800">
                <a:solidFill>
                  <a:schemeClr val="tx1"/>
                </a:solidFill>
                <a:latin typeface="微软雅黑" charset="0"/>
                <a:ea typeface="微软雅黑" charset="0"/>
                <a:cs typeface="微软雅黑" charset="0"/>
                <a:sym typeface="+mn-ea"/>
              </a:rPr>
              <a:t>      </a:t>
            </a:r>
            <a:r>
              <a:rPr lang="en-US" altLang="zh-CN" sz="1800">
                <a:solidFill>
                  <a:schemeClr val="tx1"/>
                </a:solidFill>
                <a:latin typeface="微软雅黑" charset="0"/>
                <a:ea typeface="微软雅黑" charset="0"/>
                <a:cs typeface="微软雅黑" charset="0"/>
                <a:sym typeface="+mn-ea"/>
              </a:rPr>
              <a:t>因此，政府采购需求准确定制和履约验收工作严谨开展还需要采购人的重视。采购人</a:t>
            </a:r>
            <a:r>
              <a:rPr lang="zh-CN" altLang="en-US" sz="1800">
                <a:solidFill>
                  <a:schemeClr val="tx1"/>
                </a:solidFill>
                <a:latin typeface="微软雅黑" charset="0"/>
                <a:ea typeface="微软雅黑" charset="0"/>
                <a:cs typeface="微软雅黑" charset="0"/>
                <a:sym typeface="+mn-ea"/>
              </a:rPr>
              <a:t>及</a:t>
            </a:r>
            <a:r>
              <a:rPr lang="en-US" altLang="zh-CN" sz="1800">
                <a:solidFill>
                  <a:schemeClr val="tx1"/>
                </a:solidFill>
                <a:latin typeface="微软雅黑" charset="0"/>
                <a:ea typeface="微软雅黑" charset="0"/>
                <a:cs typeface="微软雅黑" charset="0"/>
                <a:sym typeface="+mn-ea"/>
              </a:rPr>
              <a:t>采购代理机构应当按照政府采购文件及合同规定的技术及商务要求、服务、安全标准等组织对供应商的履约验收，履约验收方案要明确履约验收的主体、时间、方式、程序、内容和验收标准等事项，验收标准要客观、量化。采购人、采购代理机构可以邀请参加本项目的其他供应商或者第三方专业机构及专家参与验收，并出具验收书。大型或者复杂的政府采购项目，应当邀请国家认可的质量检测机构参加验收工作。政府向社会公众提供的公共服务项目，验收时应当邀请服务对象参与并出具意见，验收结果应当向社会公告。</a:t>
            </a:r>
            <a:endParaRPr lang="en-US" altLang="zh-CN" sz="1800">
              <a:solidFill>
                <a:schemeClr val="tx1"/>
              </a:solidFill>
              <a:latin typeface="微软雅黑" charset="0"/>
              <a:ea typeface="微软雅黑" charset="0"/>
              <a:cs typeface="微软雅黑" charset="0"/>
              <a:sym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文本框 2"/>
          <p:cNvSpPr txBox="1"/>
          <p:nvPr/>
        </p:nvSpPr>
        <p:spPr>
          <a:xfrm>
            <a:off x="7637463" y="4387850"/>
            <a:ext cx="4273550" cy="1322070"/>
          </a:xfrm>
          <a:prstGeom prst="rect">
            <a:avLst/>
          </a:prstGeom>
          <a:noFill/>
          <a:ln w="9525">
            <a:noFill/>
          </a:ln>
        </p:spPr>
        <p:txBody>
          <a:bodyPr wrap="square" anchor="t" anchorCtr="0">
            <a:spAutoFit/>
          </a:bodyPr>
          <a:p>
            <a:r>
              <a:rPr lang="zh-CN" altLang="en-US" sz="4000" dirty="0">
                <a:solidFill>
                  <a:schemeClr val="bg1"/>
                </a:solidFill>
                <a:latin typeface="微软雅黑" charset="0"/>
                <a:ea typeface="微软雅黑" charset="0"/>
                <a:cs typeface="张海山锐线体简" charset="0"/>
                <a:sym typeface="AvantGarde Bk BT" panose="020B0402020202020204" pitchFamily="34" charset="0"/>
              </a:rPr>
              <a:t>关于采购人的</a:t>
            </a:r>
            <a:endParaRPr lang="zh-CN" altLang="en-US" sz="4000" dirty="0">
              <a:solidFill>
                <a:schemeClr val="bg1"/>
              </a:solidFill>
              <a:latin typeface="微软雅黑" charset="0"/>
              <a:ea typeface="微软雅黑" charset="0"/>
              <a:cs typeface="张海山锐线体简" charset="0"/>
              <a:sym typeface="AvantGarde Bk BT" panose="020B0402020202020204" pitchFamily="34" charset="0"/>
            </a:endParaRPr>
          </a:p>
          <a:p>
            <a:r>
              <a:rPr lang="zh-CN" altLang="en-US" sz="4000" dirty="0">
                <a:solidFill>
                  <a:schemeClr val="bg1"/>
                </a:solidFill>
                <a:latin typeface="微软雅黑" charset="0"/>
                <a:ea typeface="微软雅黑" charset="0"/>
                <a:cs typeface="张海山锐线体简" charset="0"/>
                <a:sym typeface="AvantGarde Bk BT" panose="020B0402020202020204" pitchFamily="34" charset="0"/>
              </a:rPr>
              <a:t>政府采购法律责任</a:t>
            </a:r>
            <a:endParaRPr lang="zh-CN" altLang="en-US" sz="4000" dirty="0">
              <a:solidFill>
                <a:schemeClr val="bg1"/>
              </a:solidFill>
              <a:latin typeface="微软雅黑" charset="0"/>
              <a:ea typeface="微软雅黑" charset="0"/>
              <a:sym typeface="AvantGarde Bk BT" panose="020B0402020202020204" pitchFamily="34" charset="0"/>
            </a:endParaRPr>
          </a:p>
        </p:txBody>
      </p:sp>
      <p:sp>
        <p:nvSpPr>
          <p:cNvPr id="57346" name="文本框 3"/>
          <p:cNvSpPr txBox="1"/>
          <p:nvPr/>
        </p:nvSpPr>
        <p:spPr>
          <a:xfrm>
            <a:off x="3666490" y="2661285"/>
            <a:ext cx="3971290" cy="3769360"/>
          </a:xfrm>
          <a:prstGeom prst="rect">
            <a:avLst/>
          </a:prstGeom>
          <a:noFill/>
          <a:ln w="9525">
            <a:noFill/>
          </a:ln>
        </p:spPr>
        <p:txBody>
          <a:bodyPr wrap="none" anchor="t" anchorCtr="0">
            <a:spAutoFit/>
          </a:bodyPr>
          <a:p>
            <a:r>
              <a:rPr lang="en-US" altLang="zh-CN" sz="23900" dirty="0">
                <a:solidFill>
                  <a:schemeClr val="bg1"/>
                </a:solidFill>
                <a:latin typeface="微软雅黑" charset="0"/>
                <a:ea typeface="微软雅黑" charset="0"/>
                <a:sym typeface="AvantGarde Bk BT" panose="020B0402020202020204" pitchFamily="34" charset="0"/>
              </a:rPr>
              <a:t>05</a:t>
            </a:r>
            <a:endParaRPr lang="zh-CN" altLang="en-US" sz="23900" dirty="0">
              <a:solidFill>
                <a:schemeClr val="bg1"/>
              </a:solidFill>
              <a:latin typeface="微软雅黑" charset="0"/>
              <a:ea typeface="微软雅黑" charset="0"/>
              <a:sym typeface="AvantGarde Bk BT" panose="020B0402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文本框 39"/>
          <p:cNvSpPr txBox="1"/>
          <p:nvPr/>
        </p:nvSpPr>
        <p:spPr>
          <a:xfrm>
            <a:off x="1423988" y="631825"/>
            <a:ext cx="6203950" cy="583565"/>
          </a:xfrm>
          <a:prstGeom prst="rect">
            <a:avLst/>
          </a:prstGeom>
          <a:noFill/>
          <a:ln w="9525">
            <a:noFill/>
          </a:ln>
        </p:spPr>
        <p:txBody>
          <a:bodyPr wrap="square" anchor="t" anchorCtr="0">
            <a:spAutoFit/>
          </a:bodyPr>
          <a:p>
            <a:r>
              <a:rPr lang="zh-CN" altLang="en-US" sz="3200" dirty="0">
                <a:latin typeface="微软雅黑" charset="0"/>
                <a:ea typeface="微软雅黑" charset="0"/>
                <a:cs typeface="张海山锐线体简" charset="0"/>
                <a:sym typeface="AvantGarde Bk BT" panose="020B0402020202020204" pitchFamily="34" charset="0"/>
              </a:rPr>
              <a:t>关于采购人的政府采购法律责任</a:t>
            </a:r>
            <a:endParaRPr lang="zh-CN" altLang="en-US" sz="3200" dirty="0">
              <a:latin typeface="微软雅黑" charset="0"/>
              <a:ea typeface="微软雅黑" charset="0"/>
              <a:cs typeface="张海山锐线体简" charset="0"/>
              <a:sym typeface="AvantGarde Bk BT" panose="020B0402020202020204" pitchFamily="34" charset="0"/>
            </a:endParaRPr>
          </a:p>
        </p:txBody>
      </p:sp>
      <p:sp>
        <p:nvSpPr>
          <p:cNvPr id="7" name="文本框 6"/>
          <p:cNvSpPr txBox="1"/>
          <p:nvPr/>
        </p:nvSpPr>
        <p:spPr>
          <a:xfrm>
            <a:off x="1892300" y="1306195"/>
            <a:ext cx="9501505" cy="4942840"/>
          </a:xfrm>
          <a:prstGeom prst="rect">
            <a:avLst/>
          </a:prstGeom>
          <a:noFill/>
        </p:spPr>
        <p:txBody>
          <a:bodyPr wrap="square" rtlCol="0">
            <a:spAutoFit/>
          </a:bodyPr>
          <a:p>
            <a:pPr fontAlgn="auto">
              <a:lnSpc>
                <a:spcPct val="150000"/>
              </a:lnSpc>
              <a:spcAft>
                <a:spcPts val="1200"/>
              </a:spcAft>
            </a:pPr>
            <a:r>
              <a:rPr lang="zh-CN" altLang="en-US" sz="2000" b="1" noProof="1">
                <a:latin typeface="微软雅黑" charset="0"/>
                <a:ea typeface="微软雅黑" charset="0"/>
                <a:cs typeface="微软雅黑" charset="0"/>
              </a:rPr>
              <a:t>《中华人民共和国政府采购法》</a:t>
            </a:r>
            <a:endParaRPr lang="zh-CN" altLang="en-US" sz="2000" b="1" noProof="1">
              <a:latin typeface="微软雅黑" charset="0"/>
              <a:ea typeface="微软雅黑" charset="0"/>
              <a:cs typeface="微软雅黑" charset="0"/>
            </a:endParaRPr>
          </a:p>
          <a:p>
            <a:pPr indent="508000" fontAlgn="auto">
              <a:lnSpc>
                <a:spcPct val="170000"/>
              </a:lnSpc>
              <a:spcBef>
                <a:spcPts val="0"/>
              </a:spcBef>
              <a:spcAft>
                <a:spcPts val="0"/>
              </a:spcAft>
            </a:pPr>
            <a:r>
              <a:rPr lang="zh-CN" altLang="en-US" sz="1800" b="1" noProof="1">
                <a:latin typeface="微软雅黑" charset="0"/>
                <a:ea typeface="微软雅黑" charset="0"/>
                <a:cs typeface="微软雅黑" charset="0"/>
              </a:rPr>
              <a:t>第七十一条</a:t>
            </a:r>
            <a:r>
              <a:rPr lang="zh-CN" altLang="en-US" sz="1800" noProof="1">
                <a:latin typeface="微软雅黑" charset="0"/>
                <a:ea typeface="微软雅黑" charset="0"/>
                <a:cs typeface="微软雅黑" charset="0"/>
              </a:rPr>
              <a:t>   采购人、采购代理机构有下列情形之一的，责令限期改正，给予警告，可以并处罚款，对直接负责的主管人员和其他直接责任人员，由其行政主管部门或者有关机关给予处分，并予通报：</a:t>
            </a:r>
            <a:endParaRPr lang="zh-CN" altLang="en-US" sz="1800" noProof="1">
              <a:latin typeface="微软雅黑" charset="0"/>
              <a:ea typeface="微软雅黑" charset="0"/>
              <a:cs typeface="微软雅黑" charset="0"/>
            </a:endParaRPr>
          </a:p>
          <a:p>
            <a:pPr indent="508000" fontAlgn="auto">
              <a:lnSpc>
                <a:spcPct val="170000"/>
              </a:lnSpc>
              <a:spcBef>
                <a:spcPts val="0"/>
              </a:spcBef>
              <a:spcAft>
                <a:spcPts val="0"/>
              </a:spcAft>
            </a:pPr>
            <a:r>
              <a:rPr lang="zh-CN" altLang="en-US" sz="1800" noProof="1">
                <a:latin typeface="微软雅黑" charset="0"/>
                <a:ea typeface="微软雅黑" charset="0"/>
                <a:cs typeface="微软雅黑" charset="0"/>
              </a:rPr>
              <a:t>（一）应当采用公开招标方式而擅自采用其他方式采购的；</a:t>
            </a:r>
            <a:endParaRPr lang="zh-CN" altLang="en-US" sz="1800" noProof="1">
              <a:latin typeface="微软雅黑" charset="0"/>
              <a:ea typeface="微软雅黑" charset="0"/>
              <a:cs typeface="微软雅黑" charset="0"/>
            </a:endParaRPr>
          </a:p>
          <a:p>
            <a:pPr indent="508000" fontAlgn="auto">
              <a:lnSpc>
                <a:spcPct val="170000"/>
              </a:lnSpc>
              <a:spcBef>
                <a:spcPts val="0"/>
              </a:spcBef>
              <a:spcAft>
                <a:spcPts val="0"/>
              </a:spcAft>
            </a:pPr>
            <a:r>
              <a:rPr lang="zh-CN" altLang="en-US" sz="1800" noProof="1">
                <a:latin typeface="微软雅黑" charset="0"/>
                <a:ea typeface="微软雅黑" charset="0"/>
                <a:cs typeface="微软雅黑" charset="0"/>
              </a:rPr>
              <a:t>（二）擅自提高采购标准的；</a:t>
            </a:r>
            <a:endParaRPr lang="zh-CN" altLang="en-US" sz="1800" noProof="1">
              <a:latin typeface="微软雅黑" charset="0"/>
              <a:ea typeface="微软雅黑" charset="0"/>
              <a:cs typeface="微软雅黑" charset="0"/>
            </a:endParaRPr>
          </a:p>
          <a:p>
            <a:pPr indent="508000" fontAlgn="auto">
              <a:lnSpc>
                <a:spcPct val="170000"/>
              </a:lnSpc>
              <a:spcBef>
                <a:spcPts val="0"/>
              </a:spcBef>
              <a:spcAft>
                <a:spcPts val="0"/>
              </a:spcAft>
            </a:pPr>
            <a:r>
              <a:rPr lang="zh-CN" altLang="en-US" sz="1800" noProof="1">
                <a:latin typeface="微软雅黑" charset="0"/>
                <a:ea typeface="微软雅黑" charset="0"/>
                <a:cs typeface="微软雅黑" charset="0"/>
              </a:rPr>
              <a:t>（三）以不合理的条件对供应商实行差别待遇或者歧视待遇的；</a:t>
            </a:r>
            <a:endParaRPr lang="zh-CN" altLang="en-US" sz="1800" noProof="1">
              <a:latin typeface="微软雅黑" charset="0"/>
              <a:ea typeface="微软雅黑" charset="0"/>
              <a:cs typeface="微软雅黑" charset="0"/>
            </a:endParaRPr>
          </a:p>
          <a:p>
            <a:pPr indent="508000" fontAlgn="auto">
              <a:lnSpc>
                <a:spcPct val="170000"/>
              </a:lnSpc>
              <a:spcBef>
                <a:spcPts val="0"/>
              </a:spcBef>
              <a:spcAft>
                <a:spcPts val="0"/>
              </a:spcAft>
            </a:pPr>
            <a:r>
              <a:rPr lang="zh-CN" altLang="en-US" sz="1800" noProof="1">
                <a:latin typeface="微软雅黑" charset="0"/>
                <a:ea typeface="微软雅黑" charset="0"/>
                <a:cs typeface="微软雅黑" charset="0"/>
              </a:rPr>
              <a:t>（四）在招标采购过程中与投标人进行协商谈判的；</a:t>
            </a:r>
            <a:endParaRPr lang="zh-CN" altLang="en-US" sz="1800" noProof="1">
              <a:latin typeface="微软雅黑" charset="0"/>
              <a:ea typeface="微软雅黑" charset="0"/>
              <a:cs typeface="微软雅黑" charset="0"/>
            </a:endParaRPr>
          </a:p>
          <a:p>
            <a:pPr indent="508000" fontAlgn="auto">
              <a:lnSpc>
                <a:spcPct val="170000"/>
              </a:lnSpc>
              <a:spcBef>
                <a:spcPts val="0"/>
              </a:spcBef>
              <a:spcAft>
                <a:spcPts val="0"/>
              </a:spcAft>
            </a:pPr>
            <a:r>
              <a:rPr lang="zh-CN" altLang="en-US" sz="1800" noProof="1">
                <a:latin typeface="微软雅黑" charset="0"/>
                <a:ea typeface="微软雅黑" charset="0"/>
                <a:cs typeface="微软雅黑" charset="0"/>
              </a:rPr>
              <a:t>（五）中标、成交通知书发出后不与中标、成交供应商签订采购合同的；</a:t>
            </a:r>
            <a:endParaRPr lang="zh-CN" altLang="en-US" sz="1800" noProof="1">
              <a:latin typeface="微软雅黑" charset="0"/>
              <a:ea typeface="微软雅黑" charset="0"/>
              <a:cs typeface="微软雅黑" charset="0"/>
            </a:endParaRPr>
          </a:p>
          <a:p>
            <a:pPr indent="508000" fontAlgn="auto">
              <a:lnSpc>
                <a:spcPct val="170000"/>
              </a:lnSpc>
              <a:spcBef>
                <a:spcPts val="0"/>
              </a:spcBef>
              <a:spcAft>
                <a:spcPts val="0"/>
              </a:spcAft>
            </a:pPr>
            <a:r>
              <a:rPr lang="zh-CN" altLang="en-US" sz="1800" noProof="1">
                <a:latin typeface="微软雅黑" charset="0"/>
                <a:ea typeface="微软雅黑" charset="0"/>
                <a:cs typeface="微软雅黑" charset="0"/>
              </a:rPr>
              <a:t>（六）拒绝有关部门依法实施监督检查的。</a:t>
            </a:r>
            <a:endParaRPr lang="zh-CN" altLang="en-US" sz="1800" noProof="1">
              <a:latin typeface="微软雅黑" charset="0"/>
              <a:ea typeface="微软雅黑" charset="0"/>
              <a:cs typeface="微软雅黑"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1411288" y="357823"/>
            <a:ext cx="9705975" cy="6154420"/>
          </a:xfrm>
          <a:prstGeom prst="rect">
            <a:avLst/>
          </a:prstGeom>
          <a:noFill/>
        </p:spPr>
        <p:txBody>
          <a:bodyPr wrap="square" rtlCol="0">
            <a:spAutoFit/>
          </a:bodyPr>
          <a:p>
            <a:pPr fontAlgn="auto">
              <a:lnSpc>
                <a:spcPct val="150000"/>
              </a:lnSpc>
              <a:spcAft>
                <a:spcPts val="1200"/>
              </a:spcAft>
            </a:pPr>
            <a:r>
              <a:rPr lang="zh-CN" altLang="en-US" sz="1600" b="1" noProof="1">
                <a:latin typeface="微软雅黑" charset="0"/>
                <a:ea typeface="微软雅黑" charset="0"/>
                <a:cs typeface="微软雅黑" charset="0"/>
              </a:rPr>
              <a:t>《中华人民共和国政府采购法》</a:t>
            </a:r>
            <a:endParaRPr lang="zh-CN" altLang="en-US" sz="1600" b="1" noProof="1">
              <a:latin typeface="微软雅黑" charset="0"/>
              <a:ea typeface="微软雅黑" charset="0"/>
              <a:cs typeface="微软雅黑" charset="0"/>
            </a:endParaRPr>
          </a:p>
          <a:p>
            <a:pPr indent="508000" fontAlgn="auto">
              <a:lnSpc>
                <a:spcPct val="150000"/>
              </a:lnSpc>
            </a:pPr>
            <a:r>
              <a:rPr lang="zh-CN" altLang="en-US" sz="1600" b="1" noProof="1">
                <a:latin typeface="微软雅黑" charset="0"/>
                <a:ea typeface="微软雅黑" charset="0"/>
                <a:cs typeface="微软雅黑" charset="0"/>
              </a:rPr>
              <a:t>第七十二条</a:t>
            </a:r>
            <a:r>
              <a:rPr lang="zh-CN" altLang="en-US" sz="1600" noProof="1">
                <a:latin typeface="微软雅黑" charset="0"/>
                <a:ea typeface="微软雅黑" charset="0"/>
                <a:cs typeface="微软雅黑" charset="0"/>
              </a:rPr>
              <a:t> 采购人、采购代理机构及其工作人员有下列情形之一，构成犯罪的，依法追究刑事责任；尚不构成犯罪的，处以罚款，有违法所得的，并处没收违法所得，属于国家机关工作人员的，依法给予行政处分：</a:t>
            </a:r>
            <a:endParaRPr lang="zh-CN" altLang="en-US" sz="1600" noProof="1">
              <a:latin typeface="微软雅黑" charset="0"/>
              <a:ea typeface="微软雅黑" charset="0"/>
              <a:cs typeface="微软雅黑" charset="0"/>
            </a:endParaRPr>
          </a:p>
          <a:p>
            <a:pPr indent="508000" fontAlgn="auto">
              <a:lnSpc>
                <a:spcPct val="150000"/>
              </a:lnSpc>
            </a:pPr>
            <a:r>
              <a:rPr lang="zh-CN" altLang="en-US" sz="1600" noProof="1">
                <a:latin typeface="微软雅黑" charset="0"/>
                <a:ea typeface="微软雅黑" charset="0"/>
                <a:cs typeface="微软雅黑" charset="0"/>
              </a:rPr>
              <a:t>（一）与供应商或者采购代理机构恶意串通的；</a:t>
            </a:r>
            <a:endParaRPr lang="zh-CN" altLang="en-US" sz="1600" noProof="1">
              <a:latin typeface="微软雅黑" charset="0"/>
              <a:ea typeface="微软雅黑" charset="0"/>
              <a:cs typeface="微软雅黑" charset="0"/>
            </a:endParaRPr>
          </a:p>
          <a:p>
            <a:pPr indent="508000" fontAlgn="auto">
              <a:lnSpc>
                <a:spcPct val="150000"/>
              </a:lnSpc>
            </a:pPr>
            <a:r>
              <a:rPr lang="zh-CN" altLang="en-US" sz="1600" noProof="1">
                <a:latin typeface="微软雅黑" charset="0"/>
                <a:ea typeface="微软雅黑" charset="0"/>
                <a:cs typeface="微软雅黑" charset="0"/>
              </a:rPr>
              <a:t>（二）在采购过程中接受贿赂或者获取其他不正当利益的；</a:t>
            </a:r>
            <a:endParaRPr lang="zh-CN" altLang="en-US" sz="1600" noProof="1">
              <a:latin typeface="微软雅黑" charset="0"/>
              <a:ea typeface="微软雅黑" charset="0"/>
              <a:cs typeface="微软雅黑" charset="0"/>
            </a:endParaRPr>
          </a:p>
          <a:p>
            <a:pPr indent="508000" fontAlgn="auto">
              <a:lnSpc>
                <a:spcPct val="150000"/>
              </a:lnSpc>
            </a:pPr>
            <a:r>
              <a:rPr lang="zh-CN" altLang="en-US" sz="1600" noProof="1">
                <a:latin typeface="微软雅黑" charset="0"/>
                <a:ea typeface="微软雅黑" charset="0"/>
                <a:cs typeface="微软雅黑" charset="0"/>
              </a:rPr>
              <a:t>（三）在有关部门依法实施的监督检查中提供虚假情况的；</a:t>
            </a:r>
            <a:endParaRPr lang="zh-CN" altLang="en-US" sz="1600" noProof="1">
              <a:latin typeface="微软雅黑" charset="0"/>
              <a:ea typeface="微软雅黑" charset="0"/>
              <a:cs typeface="微软雅黑" charset="0"/>
            </a:endParaRPr>
          </a:p>
          <a:p>
            <a:pPr indent="508000" fontAlgn="auto">
              <a:lnSpc>
                <a:spcPct val="150000"/>
              </a:lnSpc>
            </a:pPr>
            <a:r>
              <a:rPr lang="zh-CN" altLang="en-US" sz="1600" noProof="1">
                <a:latin typeface="微软雅黑" charset="0"/>
                <a:ea typeface="微软雅黑" charset="0"/>
                <a:cs typeface="微软雅黑" charset="0"/>
              </a:rPr>
              <a:t>（四）开标前泄露标底的。</a:t>
            </a:r>
            <a:endParaRPr lang="zh-CN" altLang="en-US" sz="1600" noProof="1">
              <a:latin typeface="微软雅黑" charset="0"/>
              <a:ea typeface="微软雅黑" charset="0"/>
              <a:cs typeface="微软雅黑" charset="0"/>
            </a:endParaRPr>
          </a:p>
          <a:p>
            <a:pPr indent="508000" fontAlgn="auto">
              <a:lnSpc>
                <a:spcPct val="150000"/>
              </a:lnSpc>
            </a:pPr>
            <a:endParaRPr lang="zh-CN" altLang="en-US" sz="1600" b="1">
              <a:latin typeface="微软雅黑" charset="0"/>
              <a:ea typeface="微软雅黑" charset="0"/>
              <a:cs typeface="微软雅黑" charset="0"/>
              <a:sym typeface="+mn-ea"/>
            </a:endParaRPr>
          </a:p>
          <a:p>
            <a:pPr indent="508000" fontAlgn="auto">
              <a:lnSpc>
                <a:spcPct val="150000"/>
              </a:lnSpc>
            </a:pPr>
            <a:r>
              <a:rPr lang="zh-CN" altLang="en-US" sz="1600" b="1">
                <a:latin typeface="微软雅黑" charset="0"/>
                <a:ea typeface="微软雅黑" charset="0"/>
                <a:cs typeface="微软雅黑" charset="0"/>
                <a:sym typeface="+mn-ea"/>
              </a:rPr>
              <a:t>第七十三条</a:t>
            </a:r>
            <a:r>
              <a:rPr lang="zh-CN" altLang="en-US" sz="1600">
                <a:latin typeface="微软雅黑" charset="0"/>
                <a:ea typeface="微软雅黑" charset="0"/>
                <a:cs typeface="微软雅黑" charset="0"/>
                <a:sym typeface="+mn-ea"/>
              </a:rPr>
              <a:t> 有前两条违法行为之一影响中标、成交结果或者可能影响中标、成交结果的，按下列情况分别处理：</a:t>
            </a:r>
            <a:endParaRPr lang="zh-CN" altLang="en-US" sz="1600" noProof="1">
              <a:latin typeface="微软雅黑" charset="0"/>
              <a:ea typeface="微软雅黑" charset="0"/>
              <a:cs typeface="微软雅黑" charset="0"/>
            </a:endParaRPr>
          </a:p>
          <a:p>
            <a:pPr indent="508000" fontAlgn="auto">
              <a:lnSpc>
                <a:spcPct val="150000"/>
              </a:lnSpc>
            </a:pPr>
            <a:r>
              <a:rPr lang="zh-CN" altLang="en-US" sz="1600">
                <a:latin typeface="微软雅黑" charset="0"/>
                <a:ea typeface="微软雅黑" charset="0"/>
                <a:cs typeface="微软雅黑" charset="0"/>
                <a:sym typeface="+mn-ea"/>
              </a:rPr>
              <a:t>（一）未确定中标、成交供应商的，终止采购活动；</a:t>
            </a:r>
            <a:endParaRPr lang="zh-CN" altLang="en-US" sz="1600" noProof="1">
              <a:latin typeface="微软雅黑" charset="0"/>
              <a:ea typeface="微软雅黑" charset="0"/>
              <a:cs typeface="微软雅黑" charset="0"/>
            </a:endParaRPr>
          </a:p>
          <a:p>
            <a:pPr indent="508000" fontAlgn="auto">
              <a:lnSpc>
                <a:spcPct val="150000"/>
              </a:lnSpc>
            </a:pPr>
            <a:r>
              <a:rPr lang="zh-CN" altLang="en-US" sz="1600">
                <a:latin typeface="微软雅黑" charset="0"/>
                <a:ea typeface="微软雅黑" charset="0"/>
                <a:cs typeface="微软雅黑" charset="0"/>
                <a:sym typeface="+mn-ea"/>
              </a:rPr>
              <a:t>（二）中标、成交供应商已经确定但采购合同尚未履行的，撤销合同，从合格的中标、成交候选人中另行确定中标、成交供应商；</a:t>
            </a:r>
            <a:endParaRPr lang="zh-CN" altLang="en-US" sz="1600" noProof="1">
              <a:latin typeface="微软雅黑" charset="0"/>
              <a:ea typeface="微软雅黑" charset="0"/>
              <a:cs typeface="微软雅黑" charset="0"/>
            </a:endParaRPr>
          </a:p>
          <a:p>
            <a:pPr indent="508000" fontAlgn="auto">
              <a:lnSpc>
                <a:spcPct val="150000"/>
              </a:lnSpc>
            </a:pPr>
            <a:r>
              <a:rPr lang="zh-CN" altLang="en-US" sz="1600">
                <a:latin typeface="微软雅黑" charset="0"/>
                <a:ea typeface="微软雅黑" charset="0"/>
                <a:cs typeface="微软雅黑" charset="0"/>
                <a:sym typeface="+mn-ea"/>
              </a:rPr>
              <a:t>（三）采购合同已经履行的，给采购人、供应商造成损失的，由责任人承担赔偿责任。</a:t>
            </a:r>
            <a:endParaRPr lang="zh-CN" altLang="en-US" sz="1600">
              <a:latin typeface="微软雅黑" charset="0"/>
              <a:ea typeface="微软雅黑" charset="0"/>
              <a:cs typeface="微软雅黑" charset="0"/>
              <a:sym typeface="+mn-ea"/>
            </a:endParaRPr>
          </a:p>
          <a:p>
            <a:pPr indent="508000" fontAlgn="auto">
              <a:lnSpc>
                <a:spcPct val="150000"/>
              </a:lnSpc>
            </a:pPr>
            <a:endParaRPr lang="zh-CN" altLang="en-US" sz="1600" noProof="1">
              <a:latin typeface="微软雅黑" charset="0"/>
              <a:ea typeface="微软雅黑" charset="0"/>
              <a:cs typeface="微软雅黑"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1631315" y="859155"/>
            <a:ext cx="10088880" cy="5092700"/>
          </a:xfrm>
          <a:prstGeom prst="rect">
            <a:avLst/>
          </a:prstGeom>
          <a:noFill/>
        </p:spPr>
        <p:txBody>
          <a:bodyPr wrap="square" rtlCol="0">
            <a:spAutoFit/>
          </a:bodyPr>
          <a:p>
            <a:pPr fontAlgn="auto">
              <a:lnSpc>
                <a:spcPct val="150000"/>
              </a:lnSpc>
              <a:spcAft>
                <a:spcPts val="1200"/>
              </a:spcAft>
            </a:pPr>
            <a:r>
              <a:rPr lang="zh-CN" altLang="en-US" sz="2000" b="1" noProof="1">
                <a:latin typeface="微软雅黑" charset="0"/>
                <a:ea typeface="微软雅黑" charset="0"/>
                <a:cs typeface="+mn-cs"/>
              </a:rPr>
              <a:t>《中华人民共和国政府采购法》</a:t>
            </a:r>
            <a:endParaRPr lang="zh-CN" altLang="en-US" sz="2000" b="1" noProof="1">
              <a:latin typeface="微软雅黑" charset="0"/>
              <a:ea typeface="微软雅黑" charset="0"/>
            </a:endParaRPr>
          </a:p>
          <a:p>
            <a:pPr indent="508000" fontAlgn="auto">
              <a:lnSpc>
                <a:spcPct val="150000"/>
              </a:lnSpc>
              <a:spcAft>
                <a:spcPts val="600"/>
              </a:spcAft>
            </a:pPr>
            <a:r>
              <a:rPr lang="zh-CN" altLang="en-US" sz="1800" b="1" noProof="1">
                <a:latin typeface="微软雅黑" charset="0"/>
                <a:ea typeface="微软雅黑" charset="0"/>
                <a:cs typeface="+mn-cs"/>
              </a:rPr>
              <a:t>第七十四条</a:t>
            </a:r>
            <a:r>
              <a:rPr lang="zh-CN" altLang="en-US" sz="1800" noProof="1">
                <a:latin typeface="微软雅黑" charset="0"/>
                <a:ea typeface="微软雅黑" charset="0"/>
                <a:cs typeface="+mn-cs"/>
              </a:rPr>
              <a:t>　采购人对应当实行集中采购的政府采购项目，不委托集中采购机构实行集中采购的，由政府采购监督管理部门责令改正；拒不改正的，停止按预算向其支付资金，由其上级行政主管部门或者有关机关依法给予其直接负责的主管人员和其他直接责任人员处分。</a:t>
            </a:r>
            <a:endParaRPr lang="zh-CN" altLang="en-US" sz="1800" noProof="1">
              <a:latin typeface="微软雅黑" charset="0"/>
              <a:ea typeface="微软雅黑" charset="0"/>
            </a:endParaRPr>
          </a:p>
          <a:p>
            <a:pPr indent="508000" fontAlgn="auto">
              <a:lnSpc>
                <a:spcPct val="150000"/>
              </a:lnSpc>
              <a:spcAft>
                <a:spcPts val="600"/>
              </a:spcAft>
            </a:pPr>
            <a:endParaRPr lang="zh-CN" altLang="en-US" sz="1800" b="1" noProof="1">
              <a:latin typeface="微软雅黑" charset="0"/>
              <a:ea typeface="微软雅黑" charset="0"/>
              <a:cs typeface="+mn-cs"/>
            </a:endParaRPr>
          </a:p>
          <a:p>
            <a:pPr indent="508000" fontAlgn="auto">
              <a:lnSpc>
                <a:spcPct val="150000"/>
              </a:lnSpc>
              <a:spcAft>
                <a:spcPts val="600"/>
              </a:spcAft>
            </a:pPr>
            <a:r>
              <a:rPr lang="zh-CN" altLang="en-US" sz="1800" b="1" noProof="1">
                <a:latin typeface="微软雅黑" charset="0"/>
                <a:ea typeface="微软雅黑" charset="0"/>
                <a:cs typeface="+mn-cs"/>
              </a:rPr>
              <a:t>第七十五条</a:t>
            </a:r>
            <a:r>
              <a:rPr lang="zh-CN" altLang="en-US" sz="1800" noProof="1">
                <a:latin typeface="微软雅黑" charset="0"/>
                <a:ea typeface="微软雅黑" charset="0"/>
                <a:cs typeface="+mn-cs"/>
              </a:rPr>
              <a:t>　采购人未依法公布政府采购项目的采购标准和采购结果的，责令改正，对直接负责的主管人员依法给予处分。</a:t>
            </a:r>
            <a:endParaRPr lang="zh-CN" altLang="en-US" sz="1800" noProof="1">
              <a:latin typeface="微软雅黑" charset="0"/>
              <a:ea typeface="微软雅黑" charset="0"/>
            </a:endParaRPr>
          </a:p>
          <a:p>
            <a:pPr indent="508000" fontAlgn="auto">
              <a:lnSpc>
                <a:spcPct val="150000"/>
              </a:lnSpc>
            </a:pPr>
            <a:endParaRPr lang="zh-CN" altLang="en-US" sz="1800" b="1" noProof="1">
              <a:latin typeface="微软雅黑" charset="0"/>
              <a:ea typeface="微软雅黑" charset="0"/>
              <a:cs typeface="+mn-cs"/>
            </a:endParaRPr>
          </a:p>
          <a:p>
            <a:pPr indent="508000" fontAlgn="auto">
              <a:lnSpc>
                <a:spcPct val="150000"/>
              </a:lnSpc>
            </a:pPr>
            <a:r>
              <a:rPr lang="zh-CN" altLang="en-US" sz="1800" b="1" noProof="1">
                <a:latin typeface="微软雅黑" charset="0"/>
                <a:ea typeface="微软雅黑" charset="0"/>
                <a:cs typeface="+mn-cs"/>
              </a:rPr>
              <a:t>第七十六条</a:t>
            </a:r>
            <a:r>
              <a:rPr lang="zh-CN" altLang="en-US" sz="1800" noProof="1">
                <a:latin typeface="微软雅黑" charset="0"/>
                <a:ea typeface="微软雅黑" charset="0"/>
                <a:cs typeface="+mn-cs"/>
              </a:rPr>
              <a:t>　采购人、采购代理机构违反本法规定隐匿、销毁应当保存的采购文件或者伪造、变造采购文件的，由政府采购监督管理部门处以二万元以上十万元以下的罚款，对其直接负责的主管人员和其他直接责任人员依法给予处分；构成犯罪的，依法追究刑事责任。</a:t>
            </a:r>
            <a:endParaRPr lang="zh-CN" altLang="en-US" sz="1800" noProof="1">
              <a:latin typeface="微软雅黑" charset="0"/>
              <a:ea typeface="微软雅黑"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1715135" y="814070"/>
            <a:ext cx="9166860" cy="5182870"/>
          </a:xfrm>
          <a:prstGeom prst="rect">
            <a:avLst/>
          </a:prstGeom>
          <a:noFill/>
        </p:spPr>
        <p:txBody>
          <a:bodyPr wrap="square" rtlCol="0">
            <a:spAutoFit/>
          </a:bodyPr>
          <a:p>
            <a:pPr fontAlgn="auto">
              <a:lnSpc>
                <a:spcPct val="150000"/>
              </a:lnSpc>
              <a:spcAft>
                <a:spcPts val="1200"/>
              </a:spcAft>
            </a:pPr>
            <a:r>
              <a:rPr lang="zh-CN" altLang="en-US" sz="2000" b="1" noProof="1">
                <a:latin typeface="微软雅黑" charset="0"/>
                <a:ea typeface="微软雅黑" charset="0"/>
                <a:cs typeface="微软雅黑" charset="0"/>
              </a:rPr>
              <a:t>《中华人民共和国政府采购法实施条例》</a:t>
            </a:r>
            <a:endParaRPr lang="zh-CN" altLang="en-US" sz="2000" b="1" noProof="1">
              <a:latin typeface="微软雅黑" charset="0"/>
              <a:ea typeface="微软雅黑" charset="0"/>
              <a:cs typeface="微软雅黑" charset="0"/>
            </a:endParaRPr>
          </a:p>
          <a:p>
            <a:pPr indent="508000" fontAlgn="auto">
              <a:lnSpc>
                <a:spcPct val="140000"/>
              </a:lnSpc>
              <a:spcAft>
                <a:spcPts val="0"/>
              </a:spcAft>
            </a:pPr>
            <a:r>
              <a:rPr lang="zh-CN" altLang="en-US" sz="1600" b="1" noProof="1">
                <a:latin typeface="微软雅黑" charset="0"/>
                <a:ea typeface="微软雅黑" charset="0"/>
                <a:cs typeface="微软雅黑" charset="0"/>
              </a:rPr>
              <a:t>第六十七条</a:t>
            </a:r>
            <a:r>
              <a:rPr lang="zh-CN" altLang="en-US" sz="1600" noProof="1">
                <a:latin typeface="微软雅黑" charset="0"/>
                <a:ea typeface="微软雅黑" charset="0"/>
                <a:cs typeface="微软雅黑" charset="0"/>
              </a:rPr>
              <a:t> </a:t>
            </a:r>
            <a:r>
              <a:rPr lang="en-US" altLang="zh-CN" sz="1600" noProof="1">
                <a:latin typeface="微软雅黑" charset="0"/>
                <a:ea typeface="微软雅黑" charset="0"/>
                <a:cs typeface="微软雅黑" charset="0"/>
              </a:rPr>
              <a:t> </a:t>
            </a:r>
            <a:r>
              <a:rPr lang="zh-CN" altLang="en-US" sz="1600" noProof="1">
                <a:latin typeface="微软雅黑" charset="0"/>
                <a:ea typeface="微软雅黑" charset="0"/>
                <a:cs typeface="微软雅黑" charset="0"/>
              </a:rPr>
              <a:t>采购人有下列情形之一的，由财政部门责令限期改正，给予警告，对直接负责的主管人员和其他直接责任人员依法给予处分，并予以通报：</a:t>
            </a:r>
            <a:endParaRPr lang="zh-CN" altLang="en-US" sz="1600" noProof="1">
              <a:latin typeface="微软雅黑" charset="0"/>
              <a:ea typeface="微软雅黑" charset="0"/>
              <a:cs typeface="微软雅黑" charset="0"/>
            </a:endParaRPr>
          </a:p>
          <a:p>
            <a:pPr indent="508000" fontAlgn="auto">
              <a:lnSpc>
                <a:spcPct val="140000"/>
              </a:lnSpc>
              <a:spcAft>
                <a:spcPts val="0"/>
              </a:spcAft>
            </a:pPr>
            <a:r>
              <a:rPr lang="zh-CN" altLang="en-US" sz="1600" noProof="1">
                <a:latin typeface="微软雅黑" charset="0"/>
                <a:ea typeface="微软雅黑" charset="0"/>
                <a:cs typeface="微软雅黑" charset="0"/>
              </a:rPr>
              <a:t>（一）未按照规定编制政府采购实施计划或者未按照规定将政府采购实施计划报本级人民政府财政部门备案；</a:t>
            </a:r>
            <a:endParaRPr lang="zh-CN" altLang="en-US" sz="1600" noProof="1">
              <a:latin typeface="微软雅黑" charset="0"/>
              <a:ea typeface="微软雅黑" charset="0"/>
              <a:cs typeface="微软雅黑" charset="0"/>
            </a:endParaRPr>
          </a:p>
          <a:p>
            <a:pPr indent="508000" fontAlgn="auto">
              <a:lnSpc>
                <a:spcPct val="140000"/>
              </a:lnSpc>
              <a:spcAft>
                <a:spcPts val="0"/>
              </a:spcAft>
            </a:pPr>
            <a:r>
              <a:rPr lang="zh-CN" altLang="en-US" sz="1600" noProof="1">
                <a:latin typeface="微软雅黑" charset="0"/>
                <a:ea typeface="微软雅黑" charset="0"/>
                <a:cs typeface="微软雅黑" charset="0"/>
              </a:rPr>
              <a:t>（二）将应当进行公开招标的项目化整为零或者以其他任何方式规避公开招标；</a:t>
            </a:r>
            <a:endParaRPr lang="zh-CN" altLang="en-US" sz="1600" noProof="1">
              <a:latin typeface="微软雅黑" charset="0"/>
              <a:ea typeface="微软雅黑" charset="0"/>
              <a:cs typeface="微软雅黑" charset="0"/>
            </a:endParaRPr>
          </a:p>
          <a:p>
            <a:pPr indent="508000" fontAlgn="auto">
              <a:lnSpc>
                <a:spcPct val="140000"/>
              </a:lnSpc>
              <a:spcAft>
                <a:spcPts val="0"/>
              </a:spcAft>
            </a:pPr>
            <a:r>
              <a:rPr lang="zh-CN" altLang="en-US" sz="1600" noProof="1">
                <a:latin typeface="微软雅黑" charset="0"/>
                <a:ea typeface="微软雅黑" charset="0"/>
                <a:cs typeface="微软雅黑" charset="0"/>
              </a:rPr>
              <a:t>（三）未按照规定在评标委员会、竞争性谈判小组或者询价小组推荐的中标或者成交候选人中确定中标或者成交供应商；</a:t>
            </a:r>
            <a:endParaRPr lang="zh-CN" altLang="en-US" sz="1600" noProof="1">
              <a:latin typeface="微软雅黑" charset="0"/>
              <a:ea typeface="微软雅黑" charset="0"/>
              <a:cs typeface="微软雅黑" charset="0"/>
            </a:endParaRPr>
          </a:p>
          <a:p>
            <a:pPr indent="508000" fontAlgn="auto">
              <a:lnSpc>
                <a:spcPct val="140000"/>
              </a:lnSpc>
              <a:spcAft>
                <a:spcPts val="0"/>
              </a:spcAft>
            </a:pPr>
            <a:r>
              <a:rPr lang="zh-CN" altLang="en-US" sz="1600" noProof="1">
                <a:latin typeface="微软雅黑" charset="0"/>
                <a:ea typeface="微软雅黑" charset="0"/>
                <a:cs typeface="微软雅黑" charset="0"/>
              </a:rPr>
              <a:t>（四）未按照采购文件确定的事项签订政府采购合同；</a:t>
            </a:r>
            <a:endParaRPr lang="zh-CN" altLang="en-US" sz="1600" noProof="1">
              <a:latin typeface="微软雅黑" charset="0"/>
              <a:ea typeface="微软雅黑" charset="0"/>
              <a:cs typeface="微软雅黑" charset="0"/>
            </a:endParaRPr>
          </a:p>
          <a:p>
            <a:pPr indent="508000" fontAlgn="auto">
              <a:lnSpc>
                <a:spcPct val="140000"/>
              </a:lnSpc>
              <a:spcAft>
                <a:spcPts val="0"/>
              </a:spcAft>
            </a:pPr>
            <a:r>
              <a:rPr lang="zh-CN" altLang="en-US" sz="1600" noProof="1">
                <a:latin typeface="微软雅黑" charset="0"/>
                <a:ea typeface="微软雅黑" charset="0"/>
                <a:cs typeface="微软雅黑" charset="0"/>
              </a:rPr>
              <a:t>（五）政府采购合同履行中追加与合同标的相同的货物、工程或者服务的采购金额超过原合同采购金额10%；</a:t>
            </a:r>
            <a:endParaRPr lang="zh-CN" altLang="en-US" sz="1600" noProof="1">
              <a:latin typeface="微软雅黑" charset="0"/>
              <a:ea typeface="微软雅黑" charset="0"/>
              <a:cs typeface="微软雅黑" charset="0"/>
            </a:endParaRPr>
          </a:p>
          <a:p>
            <a:pPr indent="508000" fontAlgn="auto">
              <a:lnSpc>
                <a:spcPct val="140000"/>
              </a:lnSpc>
              <a:spcAft>
                <a:spcPts val="0"/>
              </a:spcAft>
            </a:pPr>
            <a:r>
              <a:rPr lang="zh-CN" altLang="en-US" sz="1600" noProof="1">
                <a:latin typeface="微软雅黑" charset="0"/>
                <a:ea typeface="微软雅黑" charset="0"/>
                <a:cs typeface="微软雅黑" charset="0"/>
              </a:rPr>
              <a:t>（六）擅自变更、中止或者终止政府采购合同；</a:t>
            </a:r>
            <a:endParaRPr lang="zh-CN" altLang="en-US" sz="1600" noProof="1">
              <a:latin typeface="微软雅黑" charset="0"/>
              <a:ea typeface="微软雅黑" charset="0"/>
              <a:cs typeface="微软雅黑" charset="0"/>
            </a:endParaRPr>
          </a:p>
          <a:p>
            <a:pPr indent="508000" fontAlgn="auto">
              <a:lnSpc>
                <a:spcPct val="140000"/>
              </a:lnSpc>
              <a:spcAft>
                <a:spcPts val="0"/>
              </a:spcAft>
            </a:pPr>
            <a:r>
              <a:rPr lang="zh-CN" altLang="en-US" sz="1600" noProof="1">
                <a:latin typeface="微软雅黑" charset="0"/>
                <a:ea typeface="微软雅黑" charset="0"/>
                <a:cs typeface="微软雅黑" charset="0"/>
              </a:rPr>
              <a:t>（七）未按照规定公告政府采购合同；</a:t>
            </a:r>
            <a:endParaRPr lang="zh-CN" altLang="en-US" sz="1600" noProof="1">
              <a:latin typeface="微软雅黑" charset="0"/>
              <a:ea typeface="微软雅黑" charset="0"/>
              <a:cs typeface="微软雅黑" charset="0"/>
            </a:endParaRPr>
          </a:p>
          <a:p>
            <a:pPr indent="508000" fontAlgn="auto">
              <a:lnSpc>
                <a:spcPct val="140000"/>
              </a:lnSpc>
              <a:spcAft>
                <a:spcPts val="0"/>
              </a:spcAft>
            </a:pPr>
            <a:r>
              <a:rPr lang="zh-CN" altLang="en-US" sz="1600" noProof="1">
                <a:latin typeface="微软雅黑" charset="0"/>
                <a:ea typeface="微软雅黑" charset="0"/>
                <a:cs typeface="微软雅黑" charset="0"/>
              </a:rPr>
              <a:t>（八）未按照规定时间将政府采购合同副本报本级人民政府财政部门和有关部门备案。</a:t>
            </a:r>
            <a:endParaRPr lang="zh-CN" altLang="en-US" sz="1600" noProof="1">
              <a:latin typeface="微软雅黑" charset="0"/>
              <a:ea typeface="微软雅黑" charset="0"/>
              <a:cs typeface="微软雅黑"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1411288" y="748030"/>
            <a:ext cx="9705975" cy="5315585"/>
          </a:xfrm>
          <a:prstGeom prst="rect">
            <a:avLst/>
          </a:prstGeom>
          <a:noFill/>
        </p:spPr>
        <p:txBody>
          <a:bodyPr wrap="square" rtlCol="0">
            <a:spAutoFit/>
          </a:bodyPr>
          <a:p>
            <a:pPr fontAlgn="auto">
              <a:lnSpc>
                <a:spcPct val="150000"/>
              </a:lnSpc>
              <a:spcAft>
                <a:spcPts val="1200"/>
              </a:spcAft>
            </a:pPr>
            <a:r>
              <a:rPr lang="zh-CN" altLang="en-US" sz="2000" b="1" noProof="1">
                <a:latin typeface="微软雅黑" charset="0"/>
                <a:ea typeface="微软雅黑" charset="0"/>
                <a:cs typeface="微软雅黑" charset="0"/>
              </a:rPr>
              <a:t>《中华人民共和国政府采购法实施条例》</a:t>
            </a:r>
            <a:endParaRPr lang="zh-CN" altLang="en-US" sz="2000" b="1" noProof="1">
              <a:latin typeface="微软雅黑" charset="0"/>
              <a:ea typeface="微软雅黑" charset="0"/>
              <a:cs typeface="微软雅黑" charset="0"/>
            </a:endParaRPr>
          </a:p>
          <a:p>
            <a:pPr indent="508000" fontAlgn="auto">
              <a:lnSpc>
                <a:spcPct val="130000"/>
              </a:lnSpc>
              <a:spcBef>
                <a:spcPts val="0"/>
              </a:spcBef>
              <a:spcAft>
                <a:spcPts val="600"/>
              </a:spcAft>
            </a:pPr>
            <a:r>
              <a:rPr lang="zh-CN" altLang="en-US" sz="1600" b="1" noProof="1">
                <a:latin typeface="微软雅黑" charset="0"/>
                <a:ea typeface="微软雅黑" charset="0"/>
                <a:cs typeface="微软雅黑" charset="0"/>
              </a:rPr>
              <a:t>第六十八条</a:t>
            </a:r>
            <a:r>
              <a:rPr lang="zh-CN" altLang="en-US" sz="1600" noProof="1">
                <a:latin typeface="微软雅黑" charset="0"/>
                <a:ea typeface="微软雅黑" charset="0"/>
                <a:cs typeface="微软雅黑" charset="0"/>
              </a:rPr>
              <a:t>　采购人、采购代理机构有下列情形之一的，依照 政府采购法第七十一条、第七十八条的规定追究法律责任：</a:t>
            </a:r>
            <a:endParaRPr lang="zh-CN" altLang="en-US" sz="1600" noProof="1">
              <a:latin typeface="微软雅黑" charset="0"/>
              <a:ea typeface="微软雅黑" charset="0"/>
              <a:cs typeface="微软雅黑" charset="0"/>
            </a:endParaRPr>
          </a:p>
          <a:p>
            <a:pPr indent="508000" fontAlgn="auto">
              <a:lnSpc>
                <a:spcPct val="130000"/>
              </a:lnSpc>
              <a:spcBef>
                <a:spcPts val="0"/>
              </a:spcBef>
              <a:spcAft>
                <a:spcPts val="600"/>
              </a:spcAft>
            </a:pPr>
            <a:r>
              <a:rPr lang="zh-CN" altLang="en-US" sz="1600" noProof="1">
                <a:latin typeface="微软雅黑" charset="0"/>
                <a:ea typeface="微软雅黑" charset="0"/>
                <a:cs typeface="微软雅黑" charset="0"/>
              </a:rPr>
              <a:t>（一）未依照政府采购法和本条例规定的方式实施采购；</a:t>
            </a:r>
            <a:endParaRPr lang="zh-CN" altLang="en-US" sz="1600" noProof="1">
              <a:latin typeface="微软雅黑" charset="0"/>
              <a:ea typeface="微软雅黑" charset="0"/>
              <a:cs typeface="微软雅黑" charset="0"/>
            </a:endParaRPr>
          </a:p>
          <a:p>
            <a:pPr indent="508000" fontAlgn="auto">
              <a:lnSpc>
                <a:spcPct val="130000"/>
              </a:lnSpc>
              <a:spcBef>
                <a:spcPts val="0"/>
              </a:spcBef>
              <a:spcAft>
                <a:spcPts val="600"/>
              </a:spcAft>
            </a:pPr>
            <a:r>
              <a:rPr lang="zh-CN" altLang="en-US" sz="1600" noProof="1">
                <a:latin typeface="微软雅黑" charset="0"/>
                <a:ea typeface="微软雅黑" charset="0"/>
                <a:cs typeface="微软雅黑" charset="0"/>
              </a:rPr>
              <a:t>（二）未依法在指定的媒体上发布政府采购项目信息；</a:t>
            </a:r>
            <a:endParaRPr lang="zh-CN" altLang="en-US" sz="1600" noProof="1">
              <a:latin typeface="微软雅黑" charset="0"/>
              <a:ea typeface="微软雅黑" charset="0"/>
              <a:cs typeface="微软雅黑" charset="0"/>
            </a:endParaRPr>
          </a:p>
          <a:p>
            <a:pPr indent="508000" fontAlgn="auto">
              <a:lnSpc>
                <a:spcPct val="130000"/>
              </a:lnSpc>
              <a:spcBef>
                <a:spcPts val="0"/>
              </a:spcBef>
              <a:spcAft>
                <a:spcPts val="600"/>
              </a:spcAft>
            </a:pPr>
            <a:r>
              <a:rPr lang="zh-CN" altLang="en-US" sz="1600" noProof="1">
                <a:latin typeface="微软雅黑" charset="0"/>
                <a:ea typeface="微软雅黑" charset="0"/>
                <a:cs typeface="微软雅黑" charset="0"/>
              </a:rPr>
              <a:t>（三）未按照规定执行政府采购政策；</a:t>
            </a:r>
            <a:endParaRPr lang="zh-CN" altLang="en-US" sz="1600" noProof="1">
              <a:latin typeface="微软雅黑" charset="0"/>
              <a:ea typeface="微软雅黑" charset="0"/>
              <a:cs typeface="微软雅黑" charset="0"/>
            </a:endParaRPr>
          </a:p>
          <a:p>
            <a:pPr indent="508000" fontAlgn="auto">
              <a:lnSpc>
                <a:spcPct val="130000"/>
              </a:lnSpc>
              <a:spcBef>
                <a:spcPts val="0"/>
              </a:spcBef>
              <a:spcAft>
                <a:spcPts val="600"/>
              </a:spcAft>
            </a:pPr>
            <a:r>
              <a:rPr lang="zh-CN" altLang="en-US" sz="1600" noProof="1">
                <a:latin typeface="微软雅黑" charset="0"/>
                <a:ea typeface="微软雅黑" charset="0"/>
                <a:cs typeface="微软雅黑" charset="0"/>
              </a:rPr>
              <a:t>（四）违反本条例第十五条的规定导致无法组织对供应商履约情况进行验收或者国家财产遭受损失；</a:t>
            </a:r>
            <a:endParaRPr lang="zh-CN" altLang="en-US" sz="1600" noProof="1">
              <a:latin typeface="微软雅黑" charset="0"/>
              <a:ea typeface="微软雅黑" charset="0"/>
              <a:cs typeface="微软雅黑" charset="0"/>
            </a:endParaRPr>
          </a:p>
          <a:p>
            <a:pPr indent="508000" fontAlgn="auto">
              <a:lnSpc>
                <a:spcPct val="130000"/>
              </a:lnSpc>
              <a:spcBef>
                <a:spcPts val="0"/>
              </a:spcBef>
              <a:spcAft>
                <a:spcPts val="600"/>
              </a:spcAft>
            </a:pPr>
            <a:r>
              <a:rPr lang="zh-CN" altLang="en-US" sz="1600" noProof="1">
                <a:latin typeface="微软雅黑" charset="0"/>
                <a:ea typeface="微软雅黑" charset="0"/>
                <a:cs typeface="微软雅黑" charset="0"/>
              </a:rPr>
              <a:t>（五）未依法从政府采购评审专家库中抽取评审专家；</a:t>
            </a:r>
            <a:endParaRPr lang="zh-CN" altLang="en-US" sz="1600" noProof="1">
              <a:latin typeface="微软雅黑" charset="0"/>
              <a:ea typeface="微软雅黑" charset="0"/>
              <a:cs typeface="微软雅黑" charset="0"/>
            </a:endParaRPr>
          </a:p>
          <a:p>
            <a:pPr indent="508000" fontAlgn="auto">
              <a:lnSpc>
                <a:spcPct val="130000"/>
              </a:lnSpc>
              <a:spcBef>
                <a:spcPts val="0"/>
              </a:spcBef>
              <a:spcAft>
                <a:spcPts val="600"/>
              </a:spcAft>
            </a:pPr>
            <a:r>
              <a:rPr lang="zh-CN" altLang="en-US" sz="1600" noProof="1">
                <a:latin typeface="微软雅黑" charset="0"/>
                <a:ea typeface="微软雅黑" charset="0"/>
                <a:cs typeface="微软雅黑" charset="0"/>
              </a:rPr>
              <a:t>（六）非法干预采购评审活动；</a:t>
            </a:r>
            <a:endParaRPr lang="zh-CN" altLang="en-US" sz="1600" noProof="1">
              <a:latin typeface="微软雅黑" charset="0"/>
              <a:ea typeface="微软雅黑" charset="0"/>
              <a:cs typeface="微软雅黑" charset="0"/>
            </a:endParaRPr>
          </a:p>
          <a:p>
            <a:pPr indent="508000" fontAlgn="auto">
              <a:lnSpc>
                <a:spcPct val="130000"/>
              </a:lnSpc>
              <a:spcBef>
                <a:spcPts val="0"/>
              </a:spcBef>
              <a:spcAft>
                <a:spcPts val="600"/>
              </a:spcAft>
            </a:pPr>
            <a:r>
              <a:rPr lang="zh-CN" altLang="en-US" sz="1600" noProof="1">
                <a:latin typeface="微软雅黑" charset="0"/>
                <a:ea typeface="微软雅黑" charset="0"/>
                <a:cs typeface="微软雅黑" charset="0"/>
              </a:rPr>
              <a:t>（七）采用综合评分法时评审标准中的分值设置未与评审因素的量化指标相对应；</a:t>
            </a:r>
            <a:endParaRPr lang="zh-CN" altLang="en-US" sz="1600" noProof="1">
              <a:latin typeface="微软雅黑" charset="0"/>
              <a:ea typeface="微软雅黑" charset="0"/>
              <a:cs typeface="微软雅黑" charset="0"/>
            </a:endParaRPr>
          </a:p>
          <a:p>
            <a:pPr indent="508000" fontAlgn="auto">
              <a:lnSpc>
                <a:spcPct val="130000"/>
              </a:lnSpc>
              <a:spcBef>
                <a:spcPts val="0"/>
              </a:spcBef>
              <a:spcAft>
                <a:spcPts val="600"/>
              </a:spcAft>
            </a:pPr>
            <a:r>
              <a:rPr lang="zh-CN" altLang="en-US" sz="1600" noProof="1">
                <a:latin typeface="微软雅黑" charset="0"/>
                <a:ea typeface="微软雅黑" charset="0"/>
                <a:cs typeface="微软雅黑" charset="0"/>
              </a:rPr>
              <a:t>（八）对供应商的询问、质疑逾期未作处理；</a:t>
            </a:r>
            <a:endParaRPr lang="zh-CN" altLang="en-US" sz="1600" noProof="1">
              <a:latin typeface="微软雅黑" charset="0"/>
              <a:ea typeface="微软雅黑" charset="0"/>
              <a:cs typeface="微软雅黑" charset="0"/>
            </a:endParaRPr>
          </a:p>
          <a:p>
            <a:pPr indent="508000" fontAlgn="auto">
              <a:lnSpc>
                <a:spcPct val="130000"/>
              </a:lnSpc>
              <a:spcBef>
                <a:spcPts val="0"/>
              </a:spcBef>
              <a:spcAft>
                <a:spcPts val="600"/>
              </a:spcAft>
            </a:pPr>
            <a:r>
              <a:rPr lang="zh-CN" altLang="en-US" sz="1600" noProof="1">
                <a:latin typeface="微软雅黑" charset="0"/>
                <a:ea typeface="微软雅黑" charset="0"/>
                <a:cs typeface="微软雅黑" charset="0"/>
              </a:rPr>
              <a:t>（九）通过对样品进行检测、对供应商进行考察等方式改变评审结果；</a:t>
            </a:r>
            <a:endParaRPr lang="zh-CN" altLang="en-US" sz="1600" noProof="1">
              <a:latin typeface="微软雅黑" charset="0"/>
              <a:ea typeface="微软雅黑" charset="0"/>
              <a:cs typeface="微软雅黑" charset="0"/>
            </a:endParaRPr>
          </a:p>
          <a:p>
            <a:pPr indent="508000" fontAlgn="auto">
              <a:lnSpc>
                <a:spcPct val="130000"/>
              </a:lnSpc>
              <a:spcBef>
                <a:spcPts val="0"/>
              </a:spcBef>
              <a:spcAft>
                <a:spcPts val="600"/>
              </a:spcAft>
            </a:pPr>
            <a:r>
              <a:rPr lang="zh-CN" altLang="en-US" sz="1600" noProof="1">
                <a:latin typeface="微软雅黑" charset="0"/>
                <a:ea typeface="微软雅黑" charset="0"/>
                <a:cs typeface="微软雅黑" charset="0"/>
              </a:rPr>
              <a:t>（十）未按照规定组织对供应商履约情况进行验收。</a:t>
            </a:r>
            <a:endParaRPr lang="zh-CN" altLang="en-US" sz="1600" noProof="1">
              <a:latin typeface="微软雅黑" charset="0"/>
              <a:ea typeface="微软雅黑" charset="0"/>
              <a:cs typeface="微软雅黑"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
          <p:cNvSpPr txBox="1"/>
          <p:nvPr/>
        </p:nvSpPr>
        <p:spPr>
          <a:xfrm>
            <a:off x="1687830" y="817245"/>
            <a:ext cx="9601835" cy="5077460"/>
          </a:xfrm>
          <a:prstGeom prst="rect">
            <a:avLst/>
          </a:prstGeom>
          <a:noFill/>
          <a:ln w="9525">
            <a:noFill/>
          </a:ln>
        </p:spPr>
        <p:txBody>
          <a:bodyPr wrap="square" anchor="t" anchorCtr="0">
            <a:spAutoFit/>
          </a:bodyPr>
          <a:p>
            <a:pPr>
              <a:lnSpc>
                <a:spcPct val="150000"/>
              </a:lnSpc>
            </a:pPr>
            <a:r>
              <a:rPr lang="zh-CN" altLang="en-US" sz="2400">
                <a:solidFill>
                  <a:srgbClr val="0070C0"/>
                </a:solidFill>
                <a:latin typeface="微软雅黑" charset="0"/>
                <a:ea typeface="微软雅黑" charset="0"/>
              </a:rPr>
              <a:t>问：某高校通过银行贷款建设体育场，该项目是否属于政府采购项目？</a:t>
            </a:r>
            <a:endParaRPr lang="zh-CN" altLang="en-US" sz="2400">
              <a:solidFill>
                <a:srgbClr val="0070C0"/>
              </a:solidFill>
              <a:latin typeface="微软雅黑" charset="0"/>
              <a:ea typeface="微软雅黑" charset="0"/>
            </a:endParaRPr>
          </a:p>
          <a:p>
            <a:pPr>
              <a:lnSpc>
                <a:spcPct val="150000"/>
              </a:lnSpc>
            </a:pPr>
            <a:endParaRPr lang="zh-CN" altLang="en-US" sz="2400">
              <a:solidFill>
                <a:srgbClr val="0070C0"/>
              </a:solidFill>
              <a:latin typeface="微软雅黑" charset="0"/>
              <a:ea typeface="微软雅黑" charset="0"/>
            </a:endParaRPr>
          </a:p>
          <a:p>
            <a:pPr>
              <a:lnSpc>
                <a:spcPct val="150000"/>
              </a:lnSpc>
            </a:pPr>
            <a:r>
              <a:rPr lang="zh-CN" altLang="en-US" sz="2400">
                <a:solidFill>
                  <a:srgbClr val="0070C0"/>
                </a:solidFill>
                <a:latin typeface="微软雅黑" charset="0"/>
                <a:ea typeface="微软雅黑" charset="0"/>
              </a:rPr>
              <a:t>答：若偿还该贷款的资金为非财政性资金，则该项目不属于政府采购项目；若偿还</a:t>
            </a:r>
            <a:r>
              <a:rPr lang="zh-CN" altLang="en-US" sz="2400">
                <a:solidFill>
                  <a:srgbClr val="0070C0"/>
                </a:solidFill>
                <a:latin typeface="微软雅黑" charset="0"/>
                <a:ea typeface="微软雅黑" charset="0"/>
                <a:sym typeface="+mn-ea"/>
              </a:rPr>
              <a:t>该贷款的资金为财政性资金，则该项目属于政府采购项目；若偿还该贷款的资金部分为财政性资金、部分</a:t>
            </a:r>
            <a:r>
              <a:rPr lang="zh-CN" altLang="en-US" sz="2400">
                <a:solidFill>
                  <a:srgbClr val="0070C0"/>
                </a:solidFill>
                <a:latin typeface="微软雅黑" charset="0"/>
                <a:ea typeface="微软雅黑" charset="0"/>
                <a:sym typeface="+mn-ea"/>
              </a:rPr>
              <a:t>为非财政性资金，而整个体育场建设项目无法按资金性质分割采购，则该项目仍属于政府采购项目。</a:t>
            </a:r>
            <a:endParaRPr lang="zh-CN" altLang="en-US" sz="2400">
              <a:solidFill>
                <a:srgbClr val="0070C0"/>
              </a:solidFill>
              <a:latin typeface="微软雅黑" charset="0"/>
              <a:ea typeface="微软雅黑" charset="0"/>
            </a:endParaRPr>
          </a:p>
          <a:p>
            <a:pPr>
              <a:lnSpc>
                <a:spcPct val="150000"/>
              </a:lnSpc>
            </a:pPr>
            <a:endParaRPr lang="zh-CN" altLang="en-US" sz="2400">
              <a:solidFill>
                <a:srgbClr val="0070C0"/>
              </a:solidFill>
              <a:latin typeface="微软雅黑" charset="0"/>
              <a:ea typeface="微软雅黑" charset="0"/>
            </a:endParaRPr>
          </a:p>
          <a:p>
            <a:pPr>
              <a:lnSpc>
                <a:spcPct val="150000"/>
              </a:lnSpc>
            </a:pPr>
            <a:endParaRPr lang="zh-CN" altLang="en-US" sz="2400">
              <a:solidFill>
                <a:srgbClr val="0070C0"/>
              </a:solidFill>
              <a:latin typeface="微软雅黑" charset="0"/>
              <a:ea typeface="微软雅黑"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文本框 1"/>
          <p:cNvSpPr txBox="1"/>
          <p:nvPr/>
        </p:nvSpPr>
        <p:spPr>
          <a:xfrm>
            <a:off x="949960" y="2967990"/>
            <a:ext cx="4086860" cy="922020"/>
          </a:xfrm>
          <a:prstGeom prst="rect">
            <a:avLst/>
          </a:prstGeom>
          <a:noFill/>
          <a:ln w="9525">
            <a:noFill/>
          </a:ln>
        </p:spPr>
        <p:txBody>
          <a:bodyPr wrap="square" anchor="t" anchorCtr="0">
            <a:spAutoFit/>
          </a:bodyPr>
          <a:p>
            <a:pPr algn="dist"/>
            <a:r>
              <a:rPr lang="zh-CN" altLang="en-US" sz="5400" dirty="0">
                <a:latin typeface="方正小标宋简体" panose="03000509000000000000" charset="-122"/>
                <a:ea typeface="方正小标宋简体" panose="03000509000000000000" charset="-122"/>
                <a:cs typeface="方正小标宋简体" panose="03000509000000000000" charset="-122"/>
                <a:sym typeface="AvantGarde Bk BT" panose="020B0402020202020204" pitchFamily="34" charset="0"/>
              </a:rPr>
              <a:t> 感谢观看！</a:t>
            </a:r>
            <a:endParaRPr lang="zh-CN" altLang="en-US" sz="5400" dirty="0">
              <a:latin typeface="方正小标宋简体" panose="03000509000000000000" charset="-122"/>
              <a:ea typeface="方正小标宋简体" panose="03000509000000000000" charset="-122"/>
              <a:cs typeface="方正小标宋简体" panose="03000509000000000000" charset="-122"/>
              <a:sym typeface="AvantGarde Bk BT" panose="020B0402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63675" y="581025"/>
            <a:ext cx="9031288" cy="5769610"/>
          </a:xfrm>
          <a:prstGeom prst="rect">
            <a:avLst/>
          </a:prstGeom>
          <a:noFill/>
        </p:spPr>
        <p:txBody>
          <a:bodyPr wrap="square" rtlCol="0">
            <a:spAutoFit/>
          </a:bodyPr>
          <a:p>
            <a:pPr fontAlgn="auto">
              <a:lnSpc>
                <a:spcPct val="150000"/>
              </a:lnSpc>
            </a:pPr>
            <a:r>
              <a:rPr lang="zh-CN" altLang="en-US" sz="2800" noProof="1">
                <a:latin typeface="微软雅黑" charset="0"/>
                <a:ea typeface="微软雅黑" charset="0"/>
                <a:cs typeface="微软雅黑" charset="0"/>
              </a:rPr>
              <a:t>（二）集中采购和分散采购</a:t>
            </a:r>
            <a:endParaRPr lang="zh-CN" altLang="en-US" sz="2400" noProof="1">
              <a:latin typeface="微软雅黑" charset="0"/>
              <a:ea typeface="微软雅黑" charset="0"/>
              <a:cs typeface="微软雅黑" charset="0"/>
            </a:endParaRPr>
          </a:p>
          <a:p>
            <a:pPr indent="609600" fontAlgn="auto">
              <a:lnSpc>
                <a:spcPct val="150000"/>
              </a:lnSpc>
            </a:pPr>
            <a:endParaRPr lang="zh-CN" altLang="en-US" sz="1800" noProof="1">
              <a:latin typeface="微软雅黑" charset="0"/>
              <a:ea typeface="微软雅黑" charset="0"/>
              <a:cs typeface="微软雅黑" charset="0"/>
            </a:endParaRPr>
          </a:p>
          <a:p>
            <a:pPr indent="609600" fontAlgn="auto">
              <a:lnSpc>
                <a:spcPct val="150000"/>
              </a:lnSpc>
            </a:pPr>
            <a:r>
              <a:rPr lang="zh-CN" altLang="en-US" sz="2000" noProof="1">
                <a:latin typeface="微软雅黑" charset="0"/>
                <a:ea typeface="微软雅黑" charset="0"/>
                <a:cs typeface="微软雅黑" charset="0"/>
              </a:rPr>
              <a:t>若采购项目属于列入集中采购目录的项目，应当委托集中采购机构代理采购或者进行部门集中采购。该种行为称为</a:t>
            </a:r>
            <a:r>
              <a:rPr lang="zh-CN" altLang="en-US" sz="2000" noProof="1">
                <a:solidFill>
                  <a:srgbClr val="FF0000"/>
                </a:solidFill>
                <a:latin typeface="微软雅黑" charset="0"/>
                <a:ea typeface="微软雅黑" charset="0"/>
                <a:cs typeface="微软雅黑" charset="0"/>
              </a:rPr>
              <a:t>集中采购</a:t>
            </a:r>
            <a:r>
              <a:rPr lang="zh-CN" altLang="en-US" sz="2000" noProof="1">
                <a:latin typeface="微软雅黑" charset="0"/>
                <a:ea typeface="微软雅黑" charset="0"/>
                <a:cs typeface="微软雅黑" charset="0"/>
              </a:rPr>
              <a:t>。</a:t>
            </a:r>
            <a:endParaRPr lang="zh-CN" altLang="en-US" sz="2000" noProof="1">
              <a:latin typeface="微软雅黑" charset="0"/>
              <a:ea typeface="微软雅黑" charset="0"/>
              <a:cs typeface="微软雅黑" charset="0"/>
            </a:endParaRPr>
          </a:p>
          <a:p>
            <a:pPr indent="609600" fontAlgn="auto">
              <a:lnSpc>
                <a:spcPct val="150000"/>
              </a:lnSpc>
            </a:pPr>
            <a:r>
              <a:rPr lang="zh-CN" altLang="en-US" sz="2000" noProof="1">
                <a:latin typeface="微软雅黑" charset="0"/>
                <a:ea typeface="微软雅黑" charset="0"/>
                <a:cs typeface="微软雅黑" charset="0"/>
              </a:rPr>
              <a:t>若采购项目未列入集中采购目录但属于采购限额标准以上的项目，可以自行采购或者委托采购代理机构代理采购。则该种行为称为</a:t>
            </a:r>
            <a:r>
              <a:rPr lang="zh-CN" altLang="en-US" sz="2000" noProof="1">
                <a:solidFill>
                  <a:srgbClr val="FF0000"/>
                </a:solidFill>
                <a:latin typeface="微软雅黑" charset="0"/>
                <a:ea typeface="微软雅黑" charset="0"/>
                <a:cs typeface="微软雅黑" charset="0"/>
              </a:rPr>
              <a:t>分散采购</a:t>
            </a:r>
            <a:r>
              <a:rPr lang="zh-CN" altLang="en-US" sz="2000" noProof="1">
                <a:latin typeface="微软雅黑" charset="0"/>
                <a:ea typeface="微软雅黑" charset="0"/>
                <a:cs typeface="微软雅黑" charset="0"/>
              </a:rPr>
              <a:t>。</a:t>
            </a:r>
            <a:endParaRPr lang="zh-CN" altLang="en-US" sz="2000" noProof="1">
              <a:latin typeface="微软雅黑" charset="0"/>
              <a:ea typeface="微软雅黑" charset="0"/>
              <a:cs typeface="微软雅黑" charset="0"/>
            </a:endParaRPr>
          </a:p>
          <a:p>
            <a:pPr indent="609600" fontAlgn="auto">
              <a:lnSpc>
                <a:spcPct val="150000"/>
              </a:lnSpc>
            </a:pPr>
            <a:r>
              <a:rPr lang="zh-CN" altLang="en-US" sz="2000" noProof="1">
                <a:latin typeface="微软雅黑" charset="0"/>
                <a:ea typeface="微软雅黑" charset="0"/>
                <a:cs typeface="微软雅黑" charset="0"/>
              </a:rPr>
              <a:t>分散采购限额标准：省级及郑州市本级货物、工程、服务项目分散采购限额为100万元，市级(不含郑州市)货物、服务项目分散采购限额为50万元，县级货物、服务项目分散采购限额为30万元，市级(不含郑州市)和县级工程项目分散采购限额标准为60万元。</a:t>
            </a:r>
            <a:endParaRPr lang="zh-CN" altLang="en-US" sz="2000" noProof="1">
              <a:latin typeface="微软雅黑" charset="0"/>
              <a:ea typeface="微软雅黑" charset="0"/>
              <a:cs typeface="微软雅黑" charset="0"/>
            </a:endParaRPr>
          </a:p>
          <a:p>
            <a:pPr indent="609600" fontAlgn="auto">
              <a:lnSpc>
                <a:spcPct val="150000"/>
              </a:lnSpc>
            </a:pPr>
            <a:r>
              <a:rPr lang="zh-CN" altLang="en-US" sz="2000">
                <a:latin typeface="微软雅黑" charset="0"/>
                <a:ea typeface="微软雅黑" charset="0"/>
                <a:cs typeface="微软雅黑" charset="0"/>
                <a:sym typeface="+mn-ea"/>
              </a:rPr>
              <a:t>集中采购机构采购项目以外、采购限额标准以下的采购项目，可不执行政府采购法规定的方式和程序。　</a:t>
            </a:r>
            <a:r>
              <a:rPr lang="zh-CN" altLang="en-US" sz="1800">
                <a:latin typeface="微软雅黑" charset="0"/>
                <a:ea typeface="微软雅黑" charset="0"/>
                <a:cs typeface="微软雅黑" charset="0"/>
                <a:sym typeface="+mn-ea"/>
              </a:rPr>
              <a:t>　</a:t>
            </a:r>
            <a:endParaRPr lang="zh-CN" altLang="en-US" sz="1800" noProof="1">
              <a:latin typeface="微软雅黑" charset="0"/>
              <a:ea typeface="微软雅黑" charset="0"/>
              <a:cs typeface="微软雅黑"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文本框 39"/>
          <p:cNvSpPr txBox="1"/>
          <p:nvPr/>
        </p:nvSpPr>
        <p:spPr>
          <a:xfrm>
            <a:off x="1423988" y="631825"/>
            <a:ext cx="4608512" cy="583565"/>
          </a:xfrm>
          <a:prstGeom prst="rect">
            <a:avLst/>
          </a:prstGeom>
          <a:noFill/>
          <a:ln w="9525">
            <a:noFill/>
          </a:ln>
        </p:spPr>
        <p:txBody>
          <a:bodyPr wrap="square" anchor="t" anchorCtr="0">
            <a:spAutoFit/>
          </a:bodyPr>
          <a:p>
            <a:r>
              <a:rPr lang="zh-CN" altLang="en-US" sz="3200" dirty="0">
                <a:latin typeface="微软雅黑" charset="0"/>
                <a:ea typeface="微软雅黑" charset="0"/>
                <a:cs typeface="张海山锐线体简" charset="0"/>
                <a:sym typeface="AvantGarde Bk BT" panose="020B0402020202020204" pitchFamily="34" charset="0"/>
              </a:rPr>
              <a:t>（三）政府采购当事人</a:t>
            </a:r>
            <a:endParaRPr lang="zh-CN" altLang="en-US" sz="3200" dirty="0">
              <a:latin typeface="微软雅黑" charset="0"/>
              <a:ea typeface="微软雅黑" charset="0"/>
              <a:cs typeface="张海山锐线体简" charset="0"/>
              <a:sym typeface="AvantGarde Bk BT" panose="020B0402020202020204" pitchFamily="34" charset="0"/>
            </a:endParaRPr>
          </a:p>
        </p:txBody>
      </p:sp>
      <p:sp>
        <p:nvSpPr>
          <p:cNvPr id="22530" name="文本框 1"/>
          <p:cNvSpPr txBox="1"/>
          <p:nvPr/>
        </p:nvSpPr>
        <p:spPr>
          <a:xfrm>
            <a:off x="2006600" y="1371600"/>
            <a:ext cx="9180513" cy="5169535"/>
          </a:xfrm>
          <a:prstGeom prst="rect">
            <a:avLst/>
          </a:prstGeom>
          <a:noFill/>
          <a:ln w="9525">
            <a:noFill/>
          </a:ln>
        </p:spPr>
        <p:txBody>
          <a:bodyPr wrap="square" anchor="t" anchorCtr="0">
            <a:spAutoFit/>
          </a:bodyPr>
          <a:p>
            <a:pPr indent="609600" fontAlgn="base">
              <a:lnSpc>
                <a:spcPct val="150000"/>
              </a:lnSpc>
            </a:pPr>
            <a:r>
              <a:rPr lang="zh-CN" altLang="en-US" sz="2000">
                <a:latin typeface="微软雅黑" charset="0"/>
                <a:ea typeface="微软雅黑" charset="0"/>
                <a:cs typeface="微软雅黑" charset="0"/>
              </a:rPr>
              <a:t>政府采购当事人是指在政府采购活动中享有权利和承担义务的各类主体，包括采购人、采购代理机构、供应商。</a:t>
            </a:r>
            <a:endParaRPr lang="zh-CN" altLang="en-US" sz="2000">
              <a:latin typeface="微软雅黑" charset="0"/>
              <a:ea typeface="微软雅黑" charset="0"/>
              <a:cs typeface="微软雅黑" charset="0"/>
            </a:endParaRPr>
          </a:p>
          <a:p>
            <a:pPr indent="609600" fontAlgn="base">
              <a:lnSpc>
                <a:spcPct val="150000"/>
              </a:lnSpc>
            </a:pPr>
            <a:r>
              <a:rPr lang="zh-CN" altLang="en-US" sz="2000" b="1">
                <a:latin typeface="微软雅黑" charset="0"/>
                <a:ea typeface="微软雅黑" charset="0"/>
                <a:cs typeface="微软雅黑" charset="0"/>
              </a:rPr>
              <a:t>采购人</a:t>
            </a:r>
            <a:r>
              <a:rPr lang="zh-CN" altLang="en-US" sz="2000">
                <a:latin typeface="微软雅黑" charset="0"/>
                <a:ea typeface="微软雅黑" charset="0"/>
                <a:cs typeface="微软雅黑" charset="0"/>
              </a:rPr>
              <a:t>，即采购需求的主体，是依法进行政府采购的国家机关、事业单位、团体组织。</a:t>
            </a:r>
            <a:endParaRPr lang="zh-CN" altLang="en-US" sz="2000">
              <a:latin typeface="微软雅黑" charset="0"/>
              <a:ea typeface="微软雅黑" charset="0"/>
              <a:cs typeface="微软雅黑" charset="0"/>
            </a:endParaRPr>
          </a:p>
          <a:p>
            <a:pPr indent="609600" fontAlgn="base">
              <a:lnSpc>
                <a:spcPct val="150000"/>
              </a:lnSpc>
            </a:pPr>
            <a:r>
              <a:rPr lang="zh-CN" altLang="en-US" sz="2000" b="1">
                <a:latin typeface="微软雅黑" charset="0"/>
                <a:ea typeface="微软雅黑" charset="0"/>
                <a:cs typeface="微软雅黑" charset="0"/>
              </a:rPr>
              <a:t>采购代理机构</a:t>
            </a:r>
            <a:r>
              <a:rPr lang="zh-CN" altLang="en-US" sz="2000">
                <a:latin typeface="微软雅黑" charset="0"/>
                <a:ea typeface="微软雅黑" charset="0"/>
                <a:cs typeface="微软雅黑" charset="0"/>
              </a:rPr>
              <a:t>，指集中采购机构和集中采购机构以外的采购代理机构。</a:t>
            </a:r>
            <a:endParaRPr lang="zh-CN" altLang="en-US" sz="2000">
              <a:latin typeface="微软雅黑" charset="0"/>
              <a:ea typeface="微软雅黑" charset="0"/>
              <a:cs typeface="微软雅黑" charset="0"/>
            </a:endParaRPr>
          </a:p>
          <a:p>
            <a:pPr indent="609600" fontAlgn="base">
              <a:lnSpc>
                <a:spcPct val="150000"/>
              </a:lnSpc>
            </a:pPr>
            <a:r>
              <a:rPr lang="zh-CN" altLang="en-US" sz="2000" b="1">
                <a:latin typeface="微软雅黑" charset="0"/>
                <a:ea typeface="微软雅黑" charset="0"/>
                <a:cs typeface="微软雅黑" charset="0"/>
              </a:rPr>
              <a:t>供应商</a:t>
            </a:r>
            <a:r>
              <a:rPr lang="zh-CN" altLang="en-US" sz="2000">
                <a:latin typeface="微软雅黑" charset="0"/>
                <a:ea typeface="微软雅黑" charset="0"/>
                <a:cs typeface="微软雅黑" charset="0"/>
              </a:rPr>
              <a:t>，是向采购人提供货物、工程或者服务的自然人、法人或其他组织。</a:t>
            </a:r>
            <a:endParaRPr lang="zh-CN" altLang="en-US" sz="2000">
              <a:latin typeface="微软雅黑" charset="0"/>
              <a:ea typeface="微软雅黑" charset="0"/>
              <a:cs typeface="微软雅黑" charset="0"/>
            </a:endParaRPr>
          </a:p>
          <a:p>
            <a:pPr indent="609600" fontAlgn="base">
              <a:lnSpc>
                <a:spcPct val="150000"/>
              </a:lnSpc>
            </a:pPr>
            <a:endParaRPr lang="zh-CN" altLang="en-US" sz="2000">
              <a:latin typeface="微软雅黑" charset="0"/>
              <a:ea typeface="微软雅黑" charset="0"/>
              <a:cs typeface="微软雅黑" charset="0"/>
            </a:endParaRPr>
          </a:p>
          <a:p>
            <a:pPr indent="609600" fontAlgn="base">
              <a:lnSpc>
                <a:spcPct val="150000"/>
              </a:lnSpc>
            </a:pPr>
            <a:r>
              <a:rPr lang="zh-CN" altLang="en-US" sz="2000">
                <a:solidFill>
                  <a:srgbClr val="0070C0"/>
                </a:solidFill>
                <a:latin typeface="微软雅黑" charset="0"/>
                <a:ea typeface="微软雅黑" charset="0"/>
                <a:cs typeface="微软雅黑" charset="0"/>
              </a:rPr>
              <a:t>问题</a:t>
            </a:r>
            <a:r>
              <a:rPr lang="en-US" altLang="zh-CN" sz="2000">
                <a:solidFill>
                  <a:srgbClr val="0070C0"/>
                </a:solidFill>
                <a:latin typeface="微软雅黑" charset="0"/>
                <a:ea typeface="微软雅黑" charset="0"/>
                <a:cs typeface="微软雅黑" charset="0"/>
              </a:rPr>
              <a:t>1</a:t>
            </a:r>
            <a:r>
              <a:rPr lang="zh-CN" altLang="en-US" sz="2000">
                <a:solidFill>
                  <a:srgbClr val="0070C0"/>
                </a:solidFill>
                <a:latin typeface="微软雅黑" charset="0"/>
                <a:ea typeface="微软雅黑" charset="0"/>
                <a:cs typeface="微软雅黑" charset="0"/>
              </a:rPr>
              <a:t>：张三是</a:t>
            </a:r>
            <a:r>
              <a:rPr lang="en-US" altLang="zh-CN" sz="2000">
                <a:solidFill>
                  <a:srgbClr val="0070C0"/>
                </a:solidFill>
                <a:latin typeface="微软雅黑" charset="0"/>
                <a:ea typeface="微软雅黑" charset="0"/>
                <a:cs typeface="微软雅黑" charset="0"/>
              </a:rPr>
              <a:t>A</a:t>
            </a:r>
            <a:r>
              <a:rPr lang="zh-CN" altLang="en-US" sz="2000">
                <a:solidFill>
                  <a:srgbClr val="0070C0"/>
                </a:solidFill>
                <a:latin typeface="微软雅黑" charset="0"/>
                <a:ea typeface="微软雅黑" charset="0"/>
                <a:cs typeface="微软雅黑" charset="0"/>
              </a:rPr>
              <a:t>公司法定代表人及</a:t>
            </a:r>
            <a:r>
              <a:rPr lang="en-US" altLang="zh-CN" sz="2000">
                <a:solidFill>
                  <a:srgbClr val="0070C0"/>
                </a:solidFill>
                <a:latin typeface="微软雅黑" charset="0"/>
                <a:ea typeface="微软雅黑" charset="0"/>
                <a:cs typeface="微软雅黑" charset="0"/>
              </a:rPr>
              <a:t>B</a:t>
            </a:r>
            <a:r>
              <a:rPr lang="zh-CN" altLang="en-US" sz="2000">
                <a:solidFill>
                  <a:srgbClr val="0070C0"/>
                </a:solidFill>
                <a:latin typeface="微软雅黑" charset="0"/>
                <a:ea typeface="微软雅黑" charset="0"/>
                <a:cs typeface="微软雅黑" charset="0"/>
              </a:rPr>
              <a:t>公司股东，</a:t>
            </a:r>
            <a:r>
              <a:rPr lang="en-US" altLang="zh-CN" sz="2000">
                <a:solidFill>
                  <a:srgbClr val="0070C0"/>
                </a:solidFill>
                <a:latin typeface="微软雅黑" charset="0"/>
                <a:ea typeface="微软雅黑" charset="0"/>
                <a:cs typeface="微软雅黑" charset="0"/>
              </a:rPr>
              <a:t>A</a:t>
            </a:r>
            <a:r>
              <a:rPr lang="zh-CN" altLang="en-US" sz="2000">
                <a:solidFill>
                  <a:srgbClr val="0070C0"/>
                </a:solidFill>
                <a:latin typeface="微软雅黑" charset="0"/>
                <a:ea typeface="微软雅黑" charset="0"/>
                <a:cs typeface="微软雅黑" charset="0"/>
              </a:rPr>
              <a:t>公司和</a:t>
            </a:r>
            <a:r>
              <a:rPr lang="en-US" altLang="zh-CN" sz="2000">
                <a:solidFill>
                  <a:srgbClr val="0070C0"/>
                </a:solidFill>
                <a:latin typeface="微软雅黑" charset="0"/>
                <a:ea typeface="微软雅黑" charset="0"/>
                <a:cs typeface="微软雅黑" charset="0"/>
              </a:rPr>
              <a:t>B</a:t>
            </a:r>
            <a:r>
              <a:rPr lang="zh-CN" altLang="en-US" sz="2000">
                <a:solidFill>
                  <a:srgbClr val="0070C0"/>
                </a:solidFill>
                <a:latin typeface="微软雅黑" charset="0"/>
                <a:ea typeface="微软雅黑" charset="0"/>
                <a:cs typeface="微软雅黑" charset="0"/>
              </a:rPr>
              <a:t>公司能否参加同一政府采购项目？</a:t>
            </a:r>
            <a:endParaRPr lang="zh-CN" altLang="en-US" sz="2000">
              <a:solidFill>
                <a:srgbClr val="0070C0"/>
              </a:solidFill>
              <a:latin typeface="微软雅黑" charset="0"/>
              <a:ea typeface="微软雅黑" charset="0"/>
              <a:cs typeface="微软雅黑" charset="0"/>
            </a:endParaRPr>
          </a:p>
          <a:p>
            <a:pPr indent="609600" fontAlgn="base">
              <a:lnSpc>
                <a:spcPct val="150000"/>
              </a:lnSpc>
            </a:pPr>
            <a:r>
              <a:rPr lang="zh-CN" altLang="en-US" sz="2000">
                <a:solidFill>
                  <a:srgbClr val="0070C0"/>
                </a:solidFill>
                <a:latin typeface="微软雅黑" charset="0"/>
                <a:ea typeface="微软雅黑" charset="0"/>
                <a:cs typeface="微软雅黑" charset="0"/>
              </a:rPr>
              <a:t>问题</a:t>
            </a:r>
            <a:r>
              <a:rPr lang="en-US" altLang="zh-CN" sz="2000">
                <a:solidFill>
                  <a:srgbClr val="0070C0"/>
                </a:solidFill>
                <a:latin typeface="微软雅黑" charset="0"/>
                <a:ea typeface="微软雅黑" charset="0"/>
                <a:cs typeface="微软雅黑" charset="0"/>
              </a:rPr>
              <a:t>2</a:t>
            </a:r>
            <a:r>
              <a:rPr lang="zh-CN" altLang="en-US" sz="2000">
                <a:solidFill>
                  <a:srgbClr val="0070C0"/>
                </a:solidFill>
                <a:latin typeface="微软雅黑" charset="0"/>
                <a:ea typeface="微软雅黑" charset="0"/>
                <a:cs typeface="微软雅黑" charset="0"/>
              </a:rPr>
              <a:t>：</a:t>
            </a:r>
            <a:r>
              <a:rPr lang="en-US" altLang="zh-CN" sz="2000">
                <a:solidFill>
                  <a:srgbClr val="0070C0"/>
                </a:solidFill>
                <a:latin typeface="微软雅黑" charset="0"/>
                <a:ea typeface="微软雅黑" charset="0"/>
                <a:cs typeface="微软雅黑" charset="0"/>
              </a:rPr>
              <a:t>A</a:t>
            </a:r>
            <a:r>
              <a:rPr lang="zh-CN" altLang="en-US" sz="2000">
                <a:solidFill>
                  <a:srgbClr val="0070C0"/>
                </a:solidFill>
                <a:latin typeface="微软雅黑" charset="0"/>
                <a:ea typeface="微软雅黑" charset="0"/>
                <a:cs typeface="微软雅黑" charset="0"/>
              </a:rPr>
              <a:t>公司河南分公司能否参加政府采购项目？</a:t>
            </a:r>
            <a:endParaRPr lang="zh-CN" altLang="en-US" sz="2000">
              <a:solidFill>
                <a:srgbClr val="0070C0"/>
              </a:solidFill>
              <a:latin typeface="微软雅黑" charset="0"/>
              <a:ea typeface="微软雅黑" charset="0"/>
              <a:cs typeface="微软雅黑" charset="0"/>
            </a:endParaRPr>
          </a:p>
          <a:p>
            <a:pPr indent="609600" fontAlgn="base">
              <a:lnSpc>
                <a:spcPct val="150000"/>
              </a:lnSpc>
            </a:pPr>
            <a:r>
              <a:rPr lang="zh-CN" altLang="en-US" sz="2000">
                <a:solidFill>
                  <a:srgbClr val="0070C0"/>
                </a:solidFill>
                <a:latin typeface="微软雅黑" charset="0"/>
                <a:ea typeface="微软雅黑" charset="0"/>
                <a:cs typeface="微软雅黑" charset="0"/>
              </a:rPr>
              <a:t>问题</a:t>
            </a:r>
            <a:r>
              <a:rPr lang="en-US" altLang="zh-CN" sz="2000">
                <a:solidFill>
                  <a:srgbClr val="0070C0"/>
                </a:solidFill>
                <a:latin typeface="微软雅黑" charset="0"/>
                <a:ea typeface="微软雅黑" charset="0"/>
                <a:cs typeface="微软雅黑" charset="0"/>
              </a:rPr>
              <a:t>3</a:t>
            </a:r>
            <a:r>
              <a:rPr lang="zh-CN" altLang="en-US" sz="2000">
                <a:solidFill>
                  <a:srgbClr val="0070C0"/>
                </a:solidFill>
                <a:latin typeface="微软雅黑" charset="0"/>
                <a:ea typeface="微软雅黑" charset="0"/>
                <a:cs typeface="微软雅黑" charset="0"/>
              </a:rPr>
              <a:t>：</a:t>
            </a:r>
            <a:r>
              <a:rPr lang="en-US" altLang="zh-CN" sz="2000">
                <a:solidFill>
                  <a:srgbClr val="0070C0"/>
                </a:solidFill>
                <a:latin typeface="微软雅黑" charset="0"/>
                <a:ea typeface="微软雅黑" charset="0"/>
                <a:cs typeface="微软雅黑" charset="0"/>
              </a:rPr>
              <a:t>B</a:t>
            </a:r>
            <a:r>
              <a:rPr lang="zh-CN" altLang="en-US" sz="2000">
                <a:solidFill>
                  <a:srgbClr val="0070C0"/>
                </a:solidFill>
                <a:latin typeface="微软雅黑" charset="0"/>
                <a:ea typeface="微软雅黑" charset="0"/>
                <a:cs typeface="微软雅黑" charset="0"/>
              </a:rPr>
              <a:t>公司是</a:t>
            </a:r>
            <a:r>
              <a:rPr lang="en-US" altLang="zh-CN" sz="2000">
                <a:solidFill>
                  <a:srgbClr val="0070C0"/>
                </a:solidFill>
                <a:latin typeface="微软雅黑" charset="0"/>
                <a:ea typeface="微软雅黑" charset="0"/>
                <a:cs typeface="微软雅黑" charset="0"/>
              </a:rPr>
              <a:t>A</a:t>
            </a:r>
            <a:r>
              <a:rPr lang="zh-CN" altLang="en-US" sz="2000">
                <a:solidFill>
                  <a:srgbClr val="0070C0"/>
                </a:solidFill>
                <a:latin typeface="微软雅黑" charset="0"/>
                <a:ea typeface="微软雅黑" charset="0"/>
                <a:cs typeface="微软雅黑" charset="0"/>
              </a:rPr>
              <a:t>公司的全资子公司，</a:t>
            </a:r>
            <a:r>
              <a:rPr lang="en-US" altLang="zh-CN" sz="2000">
                <a:solidFill>
                  <a:srgbClr val="0070C0"/>
                </a:solidFill>
                <a:latin typeface="微软雅黑" charset="0"/>
                <a:ea typeface="微软雅黑" charset="0"/>
                <a:cs typeface="微软雅黑" charset="0"/>
              </a:rPr>
              <a:t>B</a:t>
            </a:r>
            <a:r>
              <a:rPr lang="zh-CN" altLang="en-US" sz="2000">
                <a:solidFill>
                  <a:srgbClr val="0070C0"/>
                </a:solidFill>
                <a:latin typeface="微软雅黑" charset="0"/>
                <a:ea typeface="微软雅黑" charset="0"/>
                <a:cs typeface="微软雅黑" charset="0"/>
              </a:rPr>
              <a:t>公司能否参加政府采购项目？</a:t>
            </a:r>
            <a:endParaRPr lang="zh-CN" altLang="en-US" sz="2000">
              <a:solidFill>
                <a:srgbClr val="0070C0"/>
              </a:solidFill>
              <a:latin typeface="微软雅黑" charset="0"/>
              <a:ea typeface="微软雅黑" charset="0"/>
              <a:cs typeface="微软雅黑"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
          <p:cNvSpPr txBox="1"/>
          <p:nvPr/>
        </p:nvSpPr>
        <p:spPr>
          <a:xfrm>
            <a:off x="1687830" y="817245"/>
            <a:ext cx="9601835" cy="4799965"/>
          </a:xfrm>
          <a:prstGeom prst="rect">
            <a:avLst/>
          </a:prstGeom>
          <a:noFill/>
          <a:ln w="9525">
            <a:noFill/>
          </a:ln>
        </p:spPr>
        <p:txBody>
          <a:bodyPr wrap="square" anchor="t" anchorCtr="0">
            <a:spAutoFit/>
          </a:bodyPr>
          <a:p>
            <a:pPr>
              <a:lnSpc>
                <a:spcPct val="150000"/>
              </a:lnSpc>
            </a:pPr>
            <a:r>
              <a:rPr lang="zh-CN" altLang="en-US" sz="2000">
                <a:solidFill>
                  <a:srgbClr val="0070C0"/>
                </a:solidFill>
                <a:latin typeface="微软雅黑" charset="0"/>
                <a:ea typeface="微软雅黑" charset="0"/>
                <a:cs typeface="微软雅黑" charset="0"/>
                <a:sym typeface="+mn-ea"/>
              </a:rPr>
              <a:t>问题</a:t>
            </a:r>
            <a:r>
              <a:rPr lang="en-US" altLang="zh-CN" sz="2000">
                <a:solidFill>
                  <a:srgbClr val="0070C0"/>
                </a:solidFill>
                <a:latin typeface="微软雅黑" charset="0"/>
                <a:ea typeface="微软雅黑" charset="0"/>
                <a:cs typeface="微软雅黑" charset="0"/>
                <a:sym typeface="+mn-ea"/>
              </a:rPr>
              <a:t>1</a:t>
            </a:r>
            <a:r>
              <a:rPr lang="zh-CN" altLang="en-US" sz="2000">
                <a:solidFill>
                  <a:srgbClr val="0070C0"/>
                </a:solidFill>
                <a:latin typeface="微软雅黑" charset="0"/>
                <a:ea typeface="微软雅黑" charset="0"/>
                <a:cs typeface="微软雅黑" charset="0"/>
                <a:sym typeface="+mn-ea"/>
              </a:rPr>
              <a:t>：张三是</a:t>
            </a:r>
            <a:r>
              <a:rPr lang="en-US" altLang="zh-CN" sz="2000">
                <a:solidFill>
                  <a:srgbClr val="0070C0"/>
                </a:solidFill>
                <a:latin typeface="微软雅黑" charset="0"/>
                <a:ea typeface="微软雅黑" charset="0"/>
                <a:cs typeface="微软雅黑" charset="0"/>
                <a:sym typeface="+mn-ea"/>
              </a:rPr>
              <a:t>A</a:t>
            </a:r>
            <a:r>
              <a:rPr lang="zh-CN" altLang="en-US" sz="2000">
                <a:solidFill>
                  <a:srgbClr val="0070C0"/>
                </a:solidFill>
                <a:latin typeface="微软雅黑" charset="0"/>
                <a:ea typeface="微软雅黑" charset="0"/>
                <a:cs typeface="微软雅黑" charset="0"/>
                <a:sym typeface="+mn-ea"/>
              </a:rPr>
              <a:t>公司法定代表人及</a:t>
            </a:r>
            <a:r>
              <a:rPr lang="en-US" altLang="zh-CN" sz="2000">
                <a:solidFill>
                  <a:srgbClr val="0070C0"/>
                </a:solidFill>
                <a:latin typeface="微软雅黑" charset="0"/>
                <a:ea typeface="微软雅黑" charset="0"/>
                <a:cs typeface="微软雅黑" charset="0"/>
                <a:sym typeface="+mn-ea"/>
              </a:rPr>
              <a:t>B</a:t>
            </a:r>
            <a:r>
              <a:rPr lang="zh-CN" altLang="en-US" sz="2000">
                <a:solidFill>
                  <a:srgbClr val="0070C0"/>
                </a:solidFill>
                <a:latin typeface="微软雅黑" charset="0"/>
                <a:ea typeface="微软雅黑" charset="0"/>
                <a:cs typeface="微软雅黑" charset="0"/>
                <a:sym typeface="+mn-ea"/>
              </a:rPr>
              <a:t>公司股东，</a:t>
            </a:r>
            <a:r>
              <a:rPr lang="en-US" altLang="zh-CN" sz="2000">
                <a:solidFill>
                  <a:srgbClr val="0070C0"/>
                </a:solidFill>
                <a:latin typeface="微软雅黑" charset="0"/>
                <a:ea typeface="微软雅黑" charset="0"/>
                <a:cs typeface="微软雅黑" charset="0"/>
                <a:sym typeface="+mn-ea"/>
              </a:rPr>
              <a:t>A</a:t>
            </a:r>
            <a:r>
              <a:rPr lang="zh-CN" altLang="en-US" sz="2000">
                <a:solidFill>
                  <a:srgbClr val="0070C0"/>
                </a:solidFill>
                <a:latin typeface="微软雅黑" charset="0"/>
                <a:ea typeface="微软雅黑" charset="0"/>
                <a:cs typeface="微软雅黑" charset="0"/>
                <a:sym typeface="+mn-ea"/>
              </a:rPr>
              <a:t>公司和</a:t>
            </a:r>
            <a:r>
              <a:rPr lang="en-US" altLang="zh-CN" sz="2000">
                <a:solidFill>
                  <a:srgbClr val="0070C0"/>
                </a:solidFill>
                <a:latin typeface="微软雅黑" charset="0"/>
                <a:ea typeface="微软雅黑" charset="0"/>
                <a:cs typeface="微软雅黑" charset="0"/>
                <a:sym typeface="+mn-ea"/>
              </a:rPr>
              <a:t>B</a:t>
            </a:r>
            <a:r>
              <a:rPr lang="zh-CN" altLang="en-US" sz="2000">
                <a:solidFill>
                  <a:srgbClr val="0070C0"/>
                </a:solidFill>
                <a:latin typeface="微软雅黑" charset="0"/>
                <a:ea typeface="微软雅黑" charset="0"/>
                <a:cs typeface="微软雅黑" charset="0"/>
                <a:sym typeface="+mn-ea"/>
              </a:rPr>
              <a:t>公司能否参加同一政府采购项目？</a:t>
            </a:r>
            <a:endParaRPr lang="zh-CN" altLang="en-US" sz="2000">
              <a:solidFill>
                <a:srgbClr val="0070C0"/>
              </a:solidFill>
              <a:latin typeface="微软雅黑" charset="0"/>
              <a:ea typeface="微软雅黑" charset="0"/>
              <a:cs typeface="微软雅黑" charset="0"/>
            </a:endParaRPr>
          </a:p>
          <a:p>
            <a:pPr>
              <a:lnSpc>
                <a:spcPct val="150000"/>
              </a:lnSpc>
            </a:pPr>
            <a:endParaRPr lang="zh-CN" altLang="en-US" sz="2000">
              <a:solidFill>
                <a:srgbClr val="0070C0"/>
              </a:solidFill>
              <a:latin typeface="微软雅黑" charset="0"/>
              <a:ea typeface="微软雅黑" charset="0"/>
              <a:cs typeface="微软雅黑" charset="0"/>
            </a:endParaRPr>
          </a:p>
          <a:p>
            <a:pPr>
              <a:lnSpc>
                <a:spcPct val="150000"/>
              </a:lnSpc>
            </a:pPr>
            <a:r>
              <a:rPr lang="zh-CN" altLang="en-US" sz="2000">
                <a:solidFill>
                  <a:srgbClr val="0070C0"/>
                </a:solidFill>
                <a:latin typeface="微软雅黑" charset="0"/>
                <a:ea typeface="微软雅黑" charset="0"/>
                <a:cs typeface="微软雅黑" charset="0"/>
              </a:rPr>
              <a:t>答：可以，《政府采购法实施条例》第十八条第一款规定“单位负责人为同一人或者存在直接控股、管理关系的不同供应商，不得参加同一合同项下的政府采购活动。”</a:t>
            </a:r>
            <a:r>
              <a:rPr lang="zh-CN" altLang="en-US" sz="2000">
                <a:solidFill>
                  <a:srgbClr val="0070C0"/>
                </a:solidFill>
                <a:latin typeface="微软雅黑" charset="0"/>
                <a:ea typeface="微软雅黑" charset="0"/>
                <a:cs typeface="微软雅黑" charset="0"/>
                <a:sym typeface="+mn-ea"/>
              </a:rPr>
              <a:t>张三虽为</a:t>
            </a:r>
            <a:r>
              <a:rPr lang="en-US" altLang="zh-CN" sz="2000">
                <a:solidFill>
                  <a:srgbClr val="0070C0"/>
                </a:solidFill>
                <a:latin typeface="微软雅黑" charset="0"/>
                <a:ea typeface="微软雅黑" charset="0"/>
                <a:cs typeface="微软雅黑" charset="0"/>
                <a:sym typeface="+mn-ea"/>
              </a:rPr>
              <a:t>A</a:t>
            </a:r>
            <a:r>
              <a:rPr lang="zh-CN" altLang="en-US" sz="2000">
                <a:solidFill>
                  <a:srgbClr val="0070C0"/>
                </a:solidFill>
                <a:latin typeface="微软雅黑" charset="0"/>
                <a:ea typeface="微软雅黑" charset="0"/>
                <a:cs typeface="微软雅黑" charset="0"/>
                <a:sym typeface="+mn-ea"/>
              </a:rPr>
              <a:t>公司法定代表人及</a:t>
            </a:r>
            <a:r>
              <a:rPr lang="en-US" altLang="zh-CN" sz="2000">
                <a:solidFill>
                  <a:srgbClr val="0070C0"/>
                </a:solidFill>
                <a:latin typeface="微软雅黑" charset="0"/>
                <a:ea typeface="微软雅黑" charset="0"/>
                <a:cs typeface="微软雅黑" charset="0"/>
                <a:sym typeface="+mn-ea"/>
              </a:rPr>
              <a:t>B</a:t>
            </a:r>
            <a:r>
              <a:rPr lang="zh-CN" altLang="en-US" sz="2000">
                <a:solidFill>
                  <a:srgbClr val="0070C0"/>
                </a:solidFill>
                <a:latin typeface="微软雅黑" charset="0"/>
                <a:ea typeface="微软雅黑" charset="0"/>
                <a:cs typeface="微软雅黑" charset="0"/>
                <a:sym typeface="+mn-ea"/>
              </a:rPr>
              <a:t>公司股东，但</a:t>
            </a:r>
            <a:r>
              <a:rPr lang="en-US" altLang="zh-CN" sz="2000">
                <a:solidFill>
                  <a:srgbClr val="0070C0"/>
                </a:solidFill>
                <a:latin typeface="微软雅黑" charset="0"/>
                <a:ea typeface="微软雅黑" charset="0"/>
                <a:cs typeface="微软雅黑" charset="0"/>
                <a:sym typeface="+mn-ea"/>
              </a:rPr>
              <a:t>A</a:t>
            </a:r>
            <a:r>
              <a:rPr lang="zh-CN" altLang="en-US" sz="2000">
                <a:solidFill>
                  <a:srgbClr val="0070C0"/>
                </a:solidFill>
                <a:latin typeface="微软雅黑" charset="0"/>
                <a:ea typeface="微软雅黑" charset="0"/>
                <a:cs typeface="微软雅黑" charset="0"/>
                <a:sym typeface="+mn-ea"/>
              </a:rPr>
              <a:t>公司与</a:t>
            </a:r>
            <a:r>
              <a:rPr lang="en-US" altLang="zh-CN" sz="2000">
                <a:solidFill>
                  <a:srgbClr val="0070C0"/>
                </a:solidFill>
                <a:latin typeface="微软雅黑" charset="0"/>
                <a:ea typeface="微软雅黑" charset="0"/>
                <a:cs typeface="微软雅黑" charset="0"/>
                <a:sym typeface="+mn-ea"/>
              </a:rPr>
              <a:t>B</a:t>
            </a:r>
            <a:r>
              <a:rPr lang="zh-CN" altLang="en-US" sz="2000">
                <a:solidFill>
                  <a:srgbClr val="0070C0"/>
                </a:solidFill>
                <a:latin typeface="微软雅黑" charset="0"/>
                <a:ea typeface="微软雅黑" charset="0"/>
                <a:cs typeface="微软雅黑" charset="0"/>
                <a:sym typeface="+mn-ea"/>
              </a:rPr>
              <a:t>公司的单位负责人并非同一人（单位负责人一般指代表法人行使权利的负责人员，如法定代表人、董事、总经理等），且</a:t>
            </a:r>
            <a:r>
              <a:rPr lang="en-US" altLang="zh-CN" sz="2000">
                <a:solidFill>
                  <a:srgbClr val="0070C0"/>
                </a:solidFill>
                <a:latin typeface="微软雅黑" charset="0"/>
                <a:ea typeface="微软雅黑" charset="0"/>
                <a:cs typeface="微软雅黑" charset="0"/>
                <a:sym typeface="+mn-ea"/>
              </a:rPr>
              <a:t>A</a:t>
            </a:r>
            <a:r>
              <a:rPr lang="zh-CN" altLang="en-US" sz="2000">
                <a:solidFill>
                  <a:srgbClr val="0070C0"/>
                </a:solidFill>
                <a:latin typeface="微软雅黑" charset="0"/>
                <a:ea typeface="微软雅黑" charset="0"/>
                <a:cs typeface="微软雅黑" charset="0"/>
                <a:sym typeface="+mn-ea"/>
              </a:rPr>
              <a:t>公司与</a:t>
            </a:r>
            <a:r>
              <a:rPr lang="en-US" altLang="zh-CN" sz="2000">
                <a:solidFill>
                  <a:srgbClr val="0070C0"/>
                </a:solidFill>
                <a:latin typeface="微软雅黑" charset="0"/>
                <a:ea typeface="微软雅黑" charset="0"/>
                <a:cs typeface="微软雅黑" charset="0"/>
                <a:sym typeface="+mn-ea"/>
              </a:rPr>
              <a:t>B</a:t>
            </a:r>
            <a:r>
              <a:rPr lang="zh-CN" altLang="en-US" sz="2000">
                <a:solidFill>
                  <a:srgbClr val="0070C0"/>
                </a:solidFill>
                <a:latin typeface="微软雅黑" charset="0"/>
                <a:ea typeface="微软雅黑" charset="0"/>
                <a:cs typeface="微软雅黑" charset="0"/>
                <a:sym typeface="+mn-ea"/>
              </a:rPr>
              <a:t>公司不存在直接控股、管理关系</a:t>
            </a:r>
            <a:r>
              <a:rPr lang="en-US" altLang="zh-CN" sz="2000">
                <a:solidFill>
                  <a:srgbClr val="0070C0"/>
                </a:solidFill>
                <a:latin typeface="微软雅黑" charset="0"/>
                <a:ea typeface="微软雅黑" charset="0"/>
                <a:cs typeface="微软雅黑" charset="0"/>
              </a:rPr>
              <a:t> </a:t>
            </a:r>
            <a:r>
              <a:rPr lang="zh-CN" altLang="en-US" sz="2000">
                <a:solidFill>
                  <a:srgbClr val="0070C0"/>
                </a:solidFill>
                <a:latin typeface="微软雅黑" charset="0"/>
                <a:ea typeface="微软雅黑" charset="0"/>
                <a:cs typeface="微软雅黑" charset="0"/>
              </a:rPr>
              <a:t>。因此</a:t>
            </a:r>
            <a:r>
              <a:rPr lang="en-US" altLang="zh-CN" sz="2000">
                <a:solidFill>
                  <a:srgbClr val="0070C0"/>
                </a:solidFill>
                <a:latin typeface="微软雅黑" charset="0"/>
                <a:ea typeface="微软雅黑" charset="0"/>
                <a:cs typeface="微软雅黑" charset="0"/>
                <a:sym typeface="+mn-ea"/>
              </a:rPr>
              <a:t>A</a:t>
            </a:r>
            <a:r>
              <a:rPr lang="zh-CN" altLang="en-US" sz="2000">
                <a:solidFill>
                  <a:srgbClr val="0070C0"/>
                </a:solidFill>
                <a:latin typeface="微软雅黑" charset="0"/>
                <a:ea typeface="微软雅黑" charset="0"/>
                <a:cs typeface="微软雅黑" charset="0"/>
                <a:sym typeface="+mn-ea"/>
              </a:rPr>
              <a:t>公司和</a:t>
            </a:r>
            <a:r>
              <a:rPr lang="en-US" altLang="zh-CN" sz="2000">
                <a:solidFill>
                  <a:srgbClr val="0070C0"/>
                </a:solidFill>
                <a:latin typeface="微软雅黑" charset="0"/>
                <a:ea typeface="微软雅黑" charset="0"/>
                <a:cs typeface="微软雅黑" charset="0"/>
                <a:sym typeface="+mn-ea"/>
              </a:rPr>
              <a:t>B</a:t>
            </a:r>
            <a:r>
              <a:rPr lang="zh-CN" altLang="en-US" sz="2000">
                <a:solidFill>
                  <a:srgbClr val="0070C0"/>
                </a:solidFill>
                <a:latin typeface="微软雅黑" charset="0"/>
                <a:ea typeface="微软雅黑" charset="0"/>
                <a:cs typeface="微软雅黑" charset="0"/>
                <a:sym typeface="+mn-ea"/>
              </a:rPr>
              <a:t>公司能够参加同一政府采购项目，但是</a:t>
            </a:r>
            <a:r>
              <a:rPr lang="en-US" altLang="zh-CN" sz="2000">
                <a:solidFill>
                  <a:srgbClr val="0070C0"/>
                </a:solidFill>
                <a:latin typeface="微软雅黑" charset="0"/>
                <a:ea typeface="微软雅黑" charset="0"/>
                <a:cs typeface="微软雅黑" charset="0"/>
                <a:sym typeface="+mn-ea"/>
              </a:rPr>
              <a:t>A</a:t>
            </a:r>
            <a:r>
              <a:rPr lang="zh-CN" altLang="en-US" sz="2000">
                <a:solidFill>
                  <a:srgbClr val="0070C0"/>
                </a:solidFill>
                <a:latin typeface="微软雅黑" charset="0"/>
                <a:ea typeface="微软雅黑" charset="0"/>
                <a:cs typeface="微软雅黑" charset="0"/>
                <a:sym typeface="+mn-ea"/>
              </a:rPr>
              <a:t>公司与</a:t>
            </a:r>
            <a:r>
              <a:rPr lang="en-US" altLang="zh-CN" sz="2000">
                <a:solidFill>
                  <a:srgbClr val="0070C0"/>
                </a:solidFill>
                <a:latin typeface="微软雅黑" charset="0"/>
                <a:ea typeface="微软雅黑" charset="0"/>
                <a:cs typeface="微软雅黑" charset="0"/>
                <a:sym typeface="+mn-ea"/>
              </a:rPr>
              <a:t>B</a:t>
            </a:r>
            <a:r>
              <a:rPr lang="zh-CN" altLang="en-US" sz="2000">
                <a:solidFill>
                  <a:srgbClr val="0070C0"/>
                </a:solidFill>
                <a:latin typeface="微软雅黑" charset="0"/>
                <a:ea typeface="微软雅黑" charset="0"/>
                <a:cs typeface="微软雅黑" charset="0"/>
                <a:sym typeface="+mn-ea"/>
              </a:rPr>
              <a:t>公司之间若存在串通投标等违法行为，依然要承担法律责任</a:t>
            </a:r>
            <a:r>
              <a:rPr lang="en-US" altLang="zh-CN" sz="2000">
                <a:solidFill>
                  <a:srgbClr val="0070C0"/>
                </a:solidFill>
                <a:latin typeface="微软雅黑" charset="0"/>
                <a:ea typeface="微软雅黑" charset="0"/>
                <a:cs typeface="微软雅黑" charset="0"/>
              </a:rPr>
              <a:t>      </a:t>
            </a:r>
            <a:r>
              <a:rPr lang="en-US" altLang="zh-CN" sz="2400">
                <a:solidFill>
                  <a:srgbClr val="0070C0"/>
                </a:solidFill>
                <a:latin typeface="微软雅黑" charset="0"/>
                <a:ea typeface="微软雅黑" charset="0"/>
                <a:cs typeface="微软雅黑" charset="0"/>
              </a:rPr>
              <a:t>                 </a:t>
            </a:r>
            <a:endParaRPr lang="zh-CN" altLang="en-US" sz="2400">
              <a:solidFill>
                <a:srgbClr val="0070C0"/>
              </a:solidFill>
              <a:latin typeface="微软雅黑" charset="0"/>
              <a:ea typeface="微软雅黑" charset="0"/>
              <a:cs typeface="微软雅黑"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1"/>
          <p:cNvSpPr txBox="1"/>
          <p:nvPr/>
        </p:nvSpPr>
        <p:spPr>
          <a:xfrm>
            <a:off x="1687830" y="817245"/>
            <a:ext cx="9601835" cy="4707890"/>
          </a:xfrm>
          <a:prstGeom prst="rect">
            <a:avLst/>
          </a:prstGeom>
          <a:noFill/>
          <a:ln w="9525">
            <a:noFill/>
          </a:ln>
        </p:spPr>
        <p:txBody>
          <a:bodyPr wrap="square" anchor="t" anchorCtr="0">
            <a:spAutoFit/>
          </a:bodyPr>
          <a:p>
            <a:pPr>
              <a:lnSpc>
                <a:spcPct val="150000"/>
              </a:lnSpc>
            </a:pPr>
            <a:r>
              <a:rPr lang="zh-CN" altLang="en-US" sz="2000">
                <a:solidFill>
                  <a:srgbClr val="0070C0"/>
                </a:solidFill>
                <a:latin typeface="微软雅黑" charset="0"/>
                <a:ea typeface="微软雅黑" charset="0"/>
                <a:cs typeface="微软雅黑" charset="0"/>
                <a:sym typeface="+mn-ea"/>
              </a:rPr>
              <a:t>问题2：A公司河南分公司能否参加政府采购项目？</a:t>
            </a:r>
            <a:endParaRPr lang="zh-CN" altLang="en-US" sz="2000">
              <a:solidFill>
                <a:srgbClr val="0070C0"/>
              </a:solidFill>
              <a:latin typeface="微软雅黑" charset="0"/>
              <a:ea typeface="微软雅黑" charset="0"/>
              <a:cs typeface="微软雅黑" charset="0"/>
            </a:endParaRPr>
          </a:p>
          <a:p>
            <a:pPr>
              <a:lnSpc>
                <a:spcPct val="150000"/>
              </a:lnSpc>
            </a:pPr>
            <a:endParaRPr lang="zh-CN" altLang="en-US" sz="2000">
              <a:solidFill>
                <a:srgbClr val="0070C0"/>
              </a:solidFill>
              <a:latin typeface="微软雅黑" charset="0"/>
              <a:ea typeface="微软雅黑" charset="0"/>
              <a:cs typeface="微软雅黑" charset="0"/>
            </a:endParaRPr>
          </a:p>
          <a:p>
            <a:pPr>
              <a:lnSpc>
                <a:spcPct val="150000"/>
              </a:lnSpc>
            </a:pPr>
            <a:r>
              <a:rPr lang="zh-CN" altLang="en-US" sz="2000">
                <a:solidFill>
                  <a:srgbClr val="0070C0"/>
                </a:solidFill>
                <a:latin typeface="微软雅黑" charset="0"/>
                <a:ea typeface="微软雅黑" charset="0"/>
                <a:cs typeface="微软雅黑" charset="0"/>
              </a:rPr>
              <a:t>答：根据《民法典》及《公司法》的相关规定，分公司属于总公司的分支机构，不具有独立法人资格；分公司没有独立的财产，其财产归属于总公司；</a:t>
            </a:r>
            <a:r>
              <a:rPr lang="zh-CN" altLang="en-US" sz="2000">
                <a:solidFill>
                  <a:srgbClr val="0070C0"/>
                </a:solidFill>
                <a:latin typeface="微软雅黑" charset="0"/>
                <a:ea typeface="微软雅黑" charset="0"/>
                <a:cs typeface="微软雅黑" charset="0"/>
                <a:sym typeface="+mn-ea"/>
              </a:rPr>
              <a:t>分公司不能独立承担责任，</a:t>
            </a:r>
            <a:r>
              <a:rPr lang="zh-CN" altLang="en-US" sz="2000">
                <a:solidFill>
                  <a:srgbClr val="0070C0"/>
                </a:solidFill>
                <a:latin typeface="微软雅黑" charset="0"/>
                <a:ea typeface="微软雅黑" charset="0"/>
                <a:cs typeface="微软雅黑" charset="0"/>
              </a:rPr>
              <a:t>由总公司对分公司的债务承担法律责任。在法律意义上分公司与总公司本就是一个法律主体。同时，法律也赋予了分公司一定的民事行为能力，分公司可以独立的开展业务经营、签订合同、参与社会活动、参加诉讼等。因此，</a:t>
            </a:r>
            <a:r>
              <a:rPr lang="zh-CN" altLang="en-US" sz="2000">
                <a:solidFill>
                  <a:srgbClr val="0070C0"/>
                </a:solidFill>
                <a:latin typeface="微软雅黑" charset="0"/>
                <a:ea typeface="微软雅黑" charset="0"/>
                <a:cs typeface="微软雅黑" charset="0"/>
                <a:sym typeface="+mn-ea"/>
              </a:rPr>
              <a:t>A公司河南分公司能够参加政府采购项目，其参与投标的行为本质上是就是代表A公司参与投标。那么，若A公司或A公司山东分公司也参与投标同一政府采购项目，该行为就属于同一主体进行的重复投标行为。</a:t>
            </a:r>
            <a:endParaRPr lang="zh-CN" altLang="en-US" sz="2400">
              <a:solidFill>
                <a:srgbClr val="0070C0"/>
              </a:solidFill>
              <a:latin typeface="微软雅黑" charset="0"/>
              <a:ea typeface="微软雅黑" charset="0"/>
              <a:cs typeface="微软雅黑" charset="0"/>
            </a:endParaRPr>
          </a:p>
        </p:txBody>
      </p:sp>
    </p:spTree>
  </p:cSld>
  <p:clrMapOvr>
    <a:masterClrMapping/>
  </p:clrMapOvr>
</p:sld>
</file>

<file path=ppt/tags/tag1.xml><?xml version="1.0" encoding="utf-8"?>
<p:tagLst xmlns:p="http://schemas.openxmlformats.org/presentationml/2006/main">
  <p:tag name="KSO_WM_UNIT_TABLE_BEAUTIFY" val="smartTable{26a93979-333b-4d1b-9d85-de23e91b978b}"/>
  <p:tag name="TABLE_ENDDRAG_ORIGIN_RECT" val="706*90"/>
  <p:tag name="TABLE_ENDDRAG_RECT" val="109*76*706*90"/>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5C7E8C"/>
      </a:accent1>
      <a:accent2>
        <a:srgbClr val="FBB63F"/>
      </a:accent2>
      <a:accent3>
        <a:srgbClr val="D8541E"/>
      </a:accent3>
      <a:accent4>
        <a:srgbClr val="569BBD"/>
      </a:accent4>
      <a:accent5>
        <a:srgbClr val="5B6F7B"/>
      </a:accent5>
      <a:accent6>
        <a:srgbClr val="99A9B3"/>
      </a:accent6>
      <a:hlink>
        <a:srgbClr val="4472C4"/>
      </a:hlink>
      <a:folHlink>
        <a:srgbClr val="BFBFBF"/>
      </a:folHlink>
    </a:clrScheme>
    <a:fontScheme name="em2geegp">
      <a:majorFont>
        <a:latin typeface="AvantGarde Bk BT"/>
        <a:ea typeface="张海山锐线体简"/>
        <a:cs typeface=""/>
      </a:majorFont>
      <a:minorFont>
        <a:latin typeface="AvantGarde Bk BT"/>
        <a:ea typeface="张海山锐线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768395"/>
      </a:dk2>
      <a:lt2>
        <a:srgbClr val="F0F0F0"/>
      </a:lt2>
      <a:accent1>
        <a:srgbClr val="5C7E8C"/>
      </a:accent1>
      <a:accent2>
        <a:srgbClr val="FBB63F"/>
      </a:accent2>
      <a:accent3>
        <a:srgbClr val="D8541E"/>
      </a:accent3>
      <a:accent4>
        <a:srgbClr val="569BBD"/>
      </a:accent4>
      <a:accent5>
        <a:srgbClr val="5B6F7B"/>
      </a:accent5>
      <a:accent6>
        <a:srgbClr val="99A9B3"/>
      </a:accent6>
      <a:hlink>
        <a:srgbClr val="4472C4"/>
      </a:hlink>
      <a:folHlink>
        <a:srgbClr val="BFBFBF"/>
      </a:folHlink>
    </a:clrScheme>
    <a:fontScheme name="em2geegp">
      <a:majorFont>
        <a:latin typeface="AvantGarde Bk BT"/>
        <a:ea typeface="张海山锐线体简"/>
        <a:cs typeface=""/>
      </a:majorFont>
      <a:minorFont>
        <a:latin typeface="AvantGarde Bk BT"/>
        <a:ea typeface="张海山锐线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16234</Words>
  <Application>WPS 文字</Application>
  <PresentationFormat>宽屏</PresentationFormat>
  <Paragraphs>385</Paragraphs>
  <Slides>50</Slides>
  <Notes>18</Notes>
  <HiddenSlides>0</HiddenSlides>
  <MMClips>0</MMClips>
  <ScaleCrop>false</ScaleCrop>
  <HeadingPairs>
    <vt:vector size="6" baseType="variant">
      <vt:variant>
        <vt:lpstr>已用的字体</vt:lpstr>
      </vt:variant>
      <vt:variant>
        <vt:i4>33</vt:i4>
      </vt:variant>
      <vt:variant>
        <vt:lpstr>主题</vt:lpstr>
      </vt:variant>
      <vt:variant>
        <vt:i4>2</vt:i4>
      </vt:variant>
      <vt:variant>
        <vt:lpstr>幻灯片标题</vt:lpstr>
      </vt:variant>
      <vt:variant>
        <vt:i4>50</vt:i4>
      </vt:variant>
    </vt:vector>
  </HeadingPairs>
  <TitlesOfParts>
    <vt:vector size="85" baseType="lpstr">
      <vt:lpstr>Arial</vt:lpstr>
      <vt:lpstr>宋体</vt:lpstr>
      <vt:lpstr>Wingdings</vt:lpstr>
      <vt:lpstr>AvantGarde Bk BT</vt:lpstr>
      <vt:lpstr>张海山锐线体简</vt:lpstr>
      <vt:lpstr>苹方-简</vt:lpstr>
      <vt:lpstr>等线</vt:lpstr>
      <vt:lpstr>仿宋</vt:lpstr>
      <vt:lpstr>方正仿宋_GBK</vt:lpstr>
      <vt:lpstr>微软雅黑</vt:lpstr>
      <vt:lpstr>汉仪旗黑</vt:lpstr>
      <vt:lpstr>汉仪书宋二KW</vt:lpstr>
      <vt:lpstr>宋体</vt:lpstr>
      <vt:lpstr>Arial Unicode MS</vt:lpstr>
      <vt:lpstr>等线</vt:lpstr>
      <vt:lpstr>微软雅黑</vt:lpstr>
      <vt:lpstr>Hiragino Sans CNS W3</vt:lpstr>
      <vt:lpstr>方正小标宋简体</vt:lpstr>
      <vt:lpstr>標楷體</vt:lpstr>
      <vt:lpstr>Hiragino Sans GB W3</vt:lpstr>
      <vt:lpstr>??? ?</vt:lpstr>
      <vt:lpstr>报隶-简</vt:lpstr>
      <vt:lpstr>报隶-繁</vt:lpstr>
      <vt:lpstr>Heiti TC Light</vt:lpstr>
      <vt:lpstr>Heiti SC Light</vt:lpstr>
      <vt:lpstr>黑体</vt:lpstr>
      <vt:lpstr>汉仪中黑KW</vt:lpstr>
      <vt:lpstr>方正徐冰新英文书体</vt:lpstr>
      <vt:lpstr>华文仿宋</vt:lpstr>
      <vt:lpstr>FZZongYi-M05 Regular</vt:lpstr>
      <vt:lpstr>Lantinghei TC Extralight</vt:lpstr>
      <vt:lpstr>PingFang SC Regular</vt:lpstr>
      <vt:lpstr>HanziPen TC Regular</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office2016mac62028</dc:creator>
  <cp:lastModifiedBy>SuperHiking</cp:lastModifiedBy>
  <cp:revision>27</cp:revision>
  <dcterms:created xsi:type="dcterms:W3CDTF">2023-03-26T06:18:10Z</dcterms:created>
  <dcterms:modified xsi:type="dcterms:W3CDTF">2023-03-26T06:18:10Z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2052-5.1.1.7676</vt:lpwstr>
  </property>
  <property fmtid="{D5CDD505-2E9C-101B-9397-08002B2CF9AE}" pid="3" name="ICV">
    <vt:lpwstr>9FB89044C018E24EC37A1D64FD4B3E38</vt:lpwstr>
  </property>
</Properties>
</file>